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6" r:id="rId4"/>
    <p:sldId id="257" r:id="rId5"/>
    <p:sldId id="381" r:id="rId6"/>
    <p:sldId id="260" r:id="rId7"/>
    <p:sldId id="356" r:id="rId8"/>
    <p:sldId id="262" r:id="rId9"/>
    <p:sldId id="281" r:id="rId10"/>
    <p:sldId id="368" r:id="rId11"/>
    <p:sldId id="383" r:id="rId12"/>
    <p:sldId id="380" r:id="rId13"/>
    <p:sldId id="372" r:id="rId14"/>
    <p:sldId id="346" r:id="rId15"/>
    <p:sldId id="339" r:id="rId16"/>
    <p:sldId id="360" r:id="rId17"/>
    <p:sldId id="362" r:id="rId18"/>
    <p:sldId id="363" r:id="rId19"/>
    <p:sldId id="364" r:id="rId20"/>
    <p:sldId id="366" r:id="rId21"/>
    <p:sldId id="345" r:id="rId22"/>
    <p:sldId id="382" r:id="rId23"/>
    <p:sldId id="367" r:id="rId24"/>
    <p:sldId id="352" r:id="rId25"/>
    <p:sldId id="275" r:id="rId26"/>
    <p:sldId id="297" r:id="rId27"/>
    <p:sldId id="355" r:id="rId28"/>
    <p:sldId id="353" r:id="rId29"/>
    <p:sldId id="278" r:id="rId30"/>
    <p:sldId id="327" r:id="rId31"/>
    <p:sldId id="298" r:id="rId32"/>
    <p:sldId id="301" r:id="rId33"/>
    <p:sldId id="384" r:id="rId34"/>
    <p:sldId id="385" r:id="rId35"/>
    <p:sldId id="38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3333CC"/>
    <a:srgbClr val="FEEEE8"/>
    <a:srgbClr val="00664D"/>
    <a:srgbClr val="7030A0"/>
    <a:srgbClr val="D9D9D9"/>
    <a:srgbClr val="9165B2"/>
    <a:srgbClr val="0070C0"/>
    <a:srgbClr val="298DB9"/>
    <a:srgbClr val="0A7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3388" autoAdjust="0"/>
  </p:normalViewPr>
  <p:slideViewPr>
    <p:cSldViewPr snapToGrid="0">
      <p:cViewPr varScale="1">
        <p:scale>
          <a:sx n="76" d="100"/>
          <a:sy n="76" d="100"/>
        </p:scale>
        <p:origin x="100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www.poll-maker.com</a:t>
            </a:r>
          </a:p>
        </p:txBody>
      </p:sp>
    </p:spTree>
    <p:extLst>
      <p:ext uri="{BB962C8B-B14F-4D97-AF65-F5344CB8AC3E}">
        <p14:creationId xmlns:p14="http://schemas.microsoft.com/office/powerpoint/2010/main" val="93140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Killed</a:t>
            </a:r>
            <a:r>
              <a:rPr lang="en-US" baseline="0" dirty="0"/>
              <a:t> 8 women in London, was arrested after new tenants tracing an unpleasant odor peeled off the kitchen wallpaper to reveal </a:t>
            </a:r>
            <a:r>
              <a:rPr lang="en-US" baseline="0"/>
              <a:t>a corpse.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4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5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35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8080"/>
                </a:solidFill>
              </a:rPr>
              <a:t>Lecture #1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8552341" cy="3046988"/>
            <a:chOff x="609600" y="3733800"/>
            <a:chExt cx="9706077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9706077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info:      </a:t>
              </a:r>
              <a:r>
                <a:rPr lang="en-US" dirty="0">
                  <a:solidFill>
                    <a:srgbClr val="800000"/>
                  </a:solidFill>
                </a:rPr>
                <a:t>M/W 10am-12pm, Moore Hall 100</a:t>
              </a:r>
              <a:br>
                <a:rPr lang="en-US" dirty="0">
                  <a:solidFill>
                    <a:srgbClr val="800000"/>
                  </a:solidFill>
                </a:rPr>
              </a:br>
              <a:r>
                <a:rPr lang="en-US" dirty="0"/>
                <a:t>Office hours: </a:t>
              </a:r>
              <a:r>
                <a:rPr lang="en-US" dirty="0">
                  <a:solidFill>
                    <a:srgbClr val="800000"/>
                  </a:solidFill>
                </a:rPr>
                <a:t>Engineering VI Room 289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                       </a:t>
              </a:r>
            </a:p>
            <a:p>
              <a:pPr eaLnBrk="1" hangingPunct="1"/>
              <a:endParaRPr lang="en-US" dirty="0"/>
            </a:p>
            <a:p>
              <a:pPr eaLnBrk="1" hangingPunct="1"/>
              <a:r>
                <a:rPr lang="en-US" dirty="0"/>
                <a:t>My Office:     </a:t>
              </a:r>
              <a:r>
                <a:rPr lang="en-US" dirty="0">
                  <a:solidFill>
                    <a:srgbClr val="800000"/>
                  </a:solidFill>
                </a:rPr>
                <a:t>Engineering VI Room  297 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F0000"/>
                  </a:solidFill>
                </a:rPr>
                <a:t>for 1-on-1 meetings</a:t>
              </a:r>
              <a:r>
                <a:rPr lang="en-US" sz="2000" dirty="0"/>
                <a:t>)</a:t>
              </a:r>
              <a:endParaRPr 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/>
                <a:t>Mondays 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/>
                <a:t>)</a:t>
              </a:r>
              <a:br>
                <a:rPr lang="en-US" sz="2000" dirty="0"/>
              </a:br>
              <a:r>
                <a:rPr lang="en-US" sz="2000" dirty="0"/>
                <a:t>Wednesdays 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A790E-AD54-4B12-B2E4-446F968D0FC6}"/>
              </a:ext>
            </a:extLst>
          </p:cNvPr>
          <p:cNvGrpSpPr/>
          <p:nvPr/>
        </p:nvGrpSpPr>
        <p:grpSpPr>
          <a:xfrm>
            <a:off x="482994" y="408634"/>
            <a:ext cx="6993572" cy="1800880"/>
            <a:chOff x="2778642" y="2362200"/>
            <a:chExt cx="8928880" cy="2743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D73A57-D20C-4F60-81EC-0243640E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642" y="2484639"/>
              <a:ext cx="8928880" cy="26215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019173-3DBD-441C-9094-B92981FC3769}"/>
                </a:ext>
              </a:extLst>
            </p:cNvPr>
            <p:cNvSpPr/>
            <p:nvPr/>
          </p:nvSpPr>
          <p:spPr>
            <a:xfrm>
              <a:off x="3022406" y="2362200"/>
              <a:ext cx="2303450" cy="89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CD5AA4-B66E-4D0B-844B-1BD231896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2039">
            <a:off x="7297508" y="397383"/>
            <a:ext cx="1355364" cy="766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Don’t be shy!!!</a:t>
            </a:r>
          </a:p>
          <a:p>
            <a:pPr algn="ctr"/>
            <a:r>
              <a:rPr lang="en-US" sz="2400" dirty="0"/>
              <a:t>If something </a:t>
            </a:r>
            <a:r>
              <a:rPr lang="en-US" sz="2400" dirty="0">
                <a:solidFill>
                  <a:srgbClr val="6600CC"/>
                </a:solidFill>
              </a:rPr>
              <a:t>confuses you</a:t>
            </a:r>
            <a:r>
              <a:rPr lang="en-US" sz="2400" dirty="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78820" y="-251287"/>
            <a:ext cx="7557760" cy="1143000"/>
          </a:xfrm>
        </p:spPr>
        <p:txBody>
          <a:bodyPr/>
          <a:lstStyle/>
          <a:p>
            <a:pPr eaLnBrk="1" hangingPunct="1"/>
            <a:r>
              <a:rPr lang="en-US" dirty="0"/>
              <a:t>Carey’s Thoughts on 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92A9F-3A14-418F-949C-1AE358E4ABCA}"/>
              </a:ext>
            </a:extLst>
          </p:cNvPr>
          <p:cNvSpPr txBox="1"/>
          <p:nvPr/>
        </p:nvSpPr>
        <p:spPr>
          <a:xfrm>
            <a:off x="628212" y="3937003"/>
            <a:ext cx="790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freak out if you’re in the latter camp.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8CBC1-80EC-473E-B114-9D65F2288B5B}"/>
              </a:ext>
            </a:extLst>
          </p:cNvPr>
          <p:cNvSpPr txBox="1"/>
          <p:nvPr/>
        </p:nvSpPr>
        <p:spPr>
          <a:xfrm>
            <a:off x="685800" y="4624801"/>
            <a:ext cx="790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 enjoy coding…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don’t give up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don’t worry about your grade</a:t>
            </a:r>
            <a:r>
              <a:rPr lang="en-US" sz="2400" dirty="0"/>
              <a:t>, just </a:t>
            </a:r>
            <a:r>
              <a:rPr lang="en-US" sz="2400" dirty="0">
                <a:solidFill>
                  <a:srgbClr val="7030A0"/>
                </a:solidFill>
              </a:rPr>
              <a:t>practice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7030A0"/>
                </a:solidFill>
              </a:rPr>
              <a:t> practice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practice.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08E12-08CB-4D20-9E6C-42D8ECB8DC30}"/>
              </a:ext>
            </a:extLst>
          </p:cNvPr>
          <p:cNvSpPr txBox="1"/>
          <p:nvPr/>
        </p:nvSpPr>
        <p:spPr>
          <a:xfrm>
            <a:off x="685800" y="5711794"/>
            <a:ext cx="790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There’s nothing more important than </a:t>
            </a:r>
            <a:r>
              <a:rPr lang="en-US" sz="2400" dirty="0">
                <a:solidFill>
                  <a:srgbClr val="FF0000"/>
                </a:solidFill>
              </a:rPr>
              <a:t>grit</a:t>
            </a:r>
            <a:r>
              <a:rPr lang="en-US" sz="2400" dirty="0"/>
              <a:t> when it comes to programming.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3D2240-7F24-4A45-A29D-0C02FB3D5404}"/>
              </a:ext>
            </a:extLst>
          </p:cNvPr>
          <p:cNvGrpSpPr/>
          <p:nvPr/>
        </p:nvGrpSpPr>
        <p:grpSpPr>
          <a:xfrm>
            <a:off x="105283" y="895292"/>
            <a:ext cx="3797203" cy="2665029"/>
            <a:chOff x="105283" y="895292"/>
            <a:chExt cx="3797203" cy="26650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BE800D-F366-48E3-9560-3C0A4419D701}"/>
                </a:ext>
              </a:extLst>
            </p:cNvPr>
            <p:cNvSpPr txBox="1"/>
            <p:nvPr/>
          </p:nvSpPr>
          <p:spPr>
            <a:xfrm>
              <a:off x="105283" y="895292"/>
              <a:ext cx="3797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Some people just “get” programming…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CD4AC6-A64C-4D51-B28A-F4AE05030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62" y="1792992"/>
              <a:ext cx="2225526" cy="17673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0ABBD4-BC30-4313-A4C2-8E2C1C7C823E}"/>
              </a:ext>
            </a:extLst>
          </p:cNvPr>
          <p:cNvGrpSpPr/>
          <p:nvPr/>
        </p:nvGrpSpPr>
        <p:grpSpPr>
          <a:xfrm>
            <a:off x="4733706" y="895292"/>
            <a:ext cx="3853626" cy="2654312"/>
            <a:chOff x="4733706" y="895292"/>
            <a:chExt cx="3853626" cy="26543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656DA-EE4B-49D5-BD7A-5D8CF6E7C456}"/>
                </a:ext>
              </a:extLst>
            </p:cNvPr>
            <p:cNvSpPr txBox="1"/>
            <p:nvPr/>
          </p:nvSpPr>
          <p:spPr>
            <a:xfrm>
              <a:off x="4733706" y="895292"/>
              <a:ext cx="3853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Others need to work hours and hours on it…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AA37E5-63CB-432B-906D-91810BFE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4452" y="1788951"/>
              <a:ext cx="2432133" cy="17606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A62710-0CDF-462F-B9E2-83E3AA3C9320}"/>
              </a:ext>
            </a:extLst>
          </p:cNvPr>
          <p:cNvGrpSpPr/>
          <p:nvPr/>
        </p:nvGrpSpPr>
        <p:grpSpPr>
          <a:xfrm>
            <a:off x="403783" y="764277"/>
            <a:ext cx="8236718" cy="3860524"/>
            <a:chOff x="409575" y="764277"/>
            <a:chExt cx="8096250" cy="3810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8D1CA7-3C70-44B7-9B01-3AC2AFC00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75" y="764277"/>
              <a:ext cx="8096250" cy="3810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36061A2-321E-44F9-83DE-C57F5DE59948}"/>
                </a:ext>
              </a:extLst>
            </p:cNvPr>
            <p:cNvSpPr/>
            <p:nvPr/>
          </p:nvSpPr>
          <p:spPr>
            <a:xfrm>
              <a:off x="4919241" y="3915873"/>
              <a:ext cx="1823012" cy="45293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6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-26894" y="-158496"/>
            <a:ext cx="9260541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Use Me As a Resource!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48" y="1052842"/>
            <a:ext cx="9112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you’re </a:t>
            </a:r>
            <a:r>
              <a:rPr lang="en-US" sz="2800" dirty="0">
                <a:solidFill>
                  <a:srgbClr val="FF0000"/>
                </a:solidFill>
              </a:rPr>
              <a:t>struggling with projects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stressing out on exams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not getting the material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or just need some advice about life.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522" y="2665178"/>
            <a:ext cx="879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6600CC"/>
                </a:solidFill>
              </a:rPr>
              <a:t>Come meet with me </a:t>
            </a:r>
            <a:br>
              <a:rPr lang="en-US" sz="2800" dirty="0"/>
            </a:br>
            <a:r>
              <a:rPr lang="en-US" sz="2800" dirty="0">
                <a:solidFill>
                  <a:srgbClr val="FF6600"/>
                </a:solidFill>
              </a:rPr>
              <a:t>Schedule a video chat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Let’s talk on the phone</a:t>
            </a:r>
          </a:p>
          <a:p>
            <a:pPr algn="ctr"/>
            <a:r>
              <a:rPr lang="en-US" sz="2800" dirty="0">
                <a:solidFill>
                  <a:srgbClr val="FF00FF"/>
                </a:solidFill>
              </a:rPr>
              <a:t>Or grab a coffee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599" y="4994255"/>
            <a:ext cx="4899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Don’t wait until 8</a:t>
            </a:r>
            <a:r>
              <a:rPr lang="en-US" sz="2800" baseline="30000" dirty="0"/>
              <a:t>th</a:t>
            </a:r>
            <a:r>
              <a:rPr lang="en-US" sz="2800" dirty="0"/>
              <a:t> week when it’s too late!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981" b="16854"/>
          <a:stretch/>
        </p:blipFill>
        <p:spPr>
          <a:xfrm>
            <a:off x="6352601" y="4404798"/>
            <a:ext cx="2695015" cy="2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fun game!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780" y="6177673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guy a </a:t>
            </a:r>
            <a:r>
              <a:rPr lang="en-US" dirty="0">
                <a:solidFill>
                  <a:srgbClr val="0070C0"/>
                </a:solidFill>
              </a:rPr>
              <a:t>programming language inventor</a:t>
            </a:r>
            <a:r>
              <a:rPr lang="en-US" dirty="0"/>
              <a:t>… or a </a:t>
            </a:r>
            <a:r>
              <a:rPr lang="en-US" dirty="0">
                <a:solidFill>
                  <a:srgbClr val="FF0000"/>
                </a:solidFill>
              </a:rPr>
              <a:t>SERIAL KILLER?!?!</a:t>
            </a:r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administration!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 user secretly </a:t>
            </a:r>
            <a:r>
              <a:rPr lang="en-US" sz="2400" dirty="0">
                <a:solidFill>
                  <a:srgbClr val="00B050"/>
                </a:solidFill>
              </a:rPr>
              <a:t>picks a random word </a:t>
            </a:r>
            <a:r>
              <a:rPr lang="en-US" sz="2400" dirty="0"/>
              <a:t>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Our program then must </a:t>
            </a:r>
            <a:r>
              <a:rPr lang="en-US" sz="2400" dirty="0">
                <a:solidFill>
                  <a:srgbClr val="00B050"/>
                </a:solidFill>
              </a:rPr>
              <a:t>discover the word </a:t>
            </a:r>
            <a:r>
              <a:rPr lang="en-US" sz="2400" dirty="0"/>
              <a:t>the user picked as </a:t>
            </a:r>
            <a:r>
              <a:rPr lang="en-US" sz="2400" dirty="0">
                <a:solidFill>
                  <a:srgbClr val="00B050"/>
                </a:solidFill>
              </a:rPr>
              <a:t>quickly as possible</a:t>
            </a:r>
            <a:r>
              <a:rPr lang="en-US" sz="2400" dirty="0"/>
              <a:t>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193982"/>
            <a:ext cx="8013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try a simple algorithm: We’ll </a:t>
            </a:r>
            <a:r>
              <a:rPr lang="en-US" sz="2400" dirty="0">
                <a:solidFill>
                  <a:srgbClr val="6600CC"/>
                </a:solidFill>
              </a:rPr>
              <a:t>search linearly from top to bottom</a:t>
            </a:r>
            <a:r>
              <a:rPr lang="en-US" sz="2400" dirty="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128858"/>
            <a:ext cx="767397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Start with the first word in the dictionary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reached the end of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</a:t>
            </a:r>
            <a:r>
              <a:rPr lang="en-US" sz="1800" dirty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	Read the </a:t>
            </a:r>
            <a:r>
              <a:rPr lang="en-US" sz="2400" dirty="0">
                <a:solidFill>
                  <a:srgbClr val="00B050"/>
                </a:solidFill>
              </a:rPr>
              <a:t>current word </a:t>
            </a:r>
            <a:r>
              <a:rPr lang="en-US" sz="2400" dirty="0">
                <a:solidFill>
                  <a:srgbClr val="003399"/>
                </a:solidFill>
              </a:rPr>
              <a:t>out loud to the user</a:t>
            </a:r>
          </a:p>
          <a:p>
            <a:r>
              <a:rPr lang="en-US" sz="2400" dirty="0">
                <a:solidFill>
                  <a:srgbClr val="003399"/>
                </a:solidFill>
              </a:rPr>
              <a:t>	Ask the user: </a:t>
            </a:r>
            <a:r>
              <a:rPr lang="en-US" sz="2400" dirty="0">
                <a:solidFill>
                  <a:srgbClr val="00B050"/>
                </a:solidFill>
              </a:rPr>
              <a:t>“Is this the word you picked?”</a:t>
            </a:r>
          </a:p>
          <a:p>
            <a:r>
              <a:rPr lang="en-US" sz="2400" dirty="0">
                <a:solidFill>
                  <a:srgbClr val="003399"/>
                </a:solidFill>
              </a:rPr>
              <a:t>	If they answer “Yes!”, you’re done!</a:t>
            </a:r>
          </a:p>
          <a:p>
            <a:r>
              <a:rPr lang="en-US" sz="2400" dirty="0">
                <a:solidFill>
                  <a:srgbClr val="003399"/>
                </a:solidFill>
              </a:rPr>
              <a:t>	Otherwise </a:t>
            </a:r>
            <a:r>
              <a:rPr lang="en-US" sz="2400" dirty="0">
                <a:solidFill>
                  <a:srgbClr val="00B050"/>
                </a:solidFill>
              </a:rPr>
              <a:t>advance to the next word</a:t>
            </a:r>
            <a:endParaRPr lang="en-US" sz="1800" dirty="0">
              <a:solidFill>
                <a:srgbClr val="00B050"/>
              </a:solidFill>
            </a:endParaRPr>
          </a:p>
          <a:p>
            <a:r>
              <a:rPr lang="en-US" sz="1800" dirty="0">
                <a:solidFill>
                  <a:srgbClr val="003399"/>
                </a:solidFill>
              </a:rPr>
              <a:t>      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537427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359675"/>
            <a:ext cx="82661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3399"/>
                </a:solidFill>
              </a:rPr>
              <a:t>Question: </a:t>
            </a:r>
            <a:r>
              <a:rPr lang="en-US" sz="2400" dirty="0"/>
              <a:t>If there are </a:t>
            </a:r>
            <a:r>
              <a:rPr lang="en-US" sz="2400" dirty="0">
                <a:solidFill>
                  <a:srgbClr val="FF0000"/>
                </a:solidFill>
              </a:rPr>
              <a:t>100,000 total words</a:t>
            </a:r>
            <a:r>
              <a:rPr lang="en-US" sz="2400" dirty="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5" grpId="1"/>
      <p:bldP spid="1382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82641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word</a:t>
            </a:r>
          </a:p>
          <a:p>
            <a:r>
              <a:rPr lang="en-US" sz="1400" dirty="0">
                <a:solidFill>
                  <a:srgbClr val="003399"/>
                </a:solidFill>
              </a:rPr>
              <a:t>      {</a:t>
            </a: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user: </a:t>
            </a:r>
            <a:r>
              <a:rPr lang="en-US" dirty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your word?”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so, you’re done! </a:t>
            </a:r>
            <a:r>
              <a:rPr lang="en-US" dirty="0" err="1">
                <a:solidFill>
                  <a:srgbClr val="003399"/>
                </a:solidFill>
              </a:rPr>
              <a:t>Woohoo</a:t>
            </a:r>
            <a:r>
              <a:rPr lang="en-US" dirty="0">
                <a:solidFill>
                  <a:srgbClr val="003399"/>
                </a:solidFill>
              </a:rPr>
              <a:t>!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not, ask: </a:t>
            </a:r>
            <a:r>
              <a:rPr lang="en-US" dirty="0">
                <a:solidFill>
                  <a:srgbClr val="FF0000"/>
                </a:solidFill>
              </a:rPr>
              <a:t>“Does your word come before or after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</a:t>
            </a:r>
            <a:r>
              <a:rPr lang="en-US" sz="1400" dirty="0">
                <a:solidFill>
                  <a:srgbClr val="003399"/>
                </a:solidFill>
              </a:rPr>
              <a:t>   }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D678707-C95F-4768-B9BF-8973036C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61" y="6044761"/>
            <a:ext cx="866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Binary Search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9" grpId="0"/>
      <p:bldP spid="140299" grpId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99098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37254-E1F4-421B-AC9F-FFF47903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490" y="3099124"/>
            <a:ext cx="2002735" cy="100136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6935" y="-18673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712677" y="990600"/>
            <a:ext cx="4545623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>
                <a:solidFill>
                  <a:srgbClr val="6600CC"/>
                </a:solidFill>
              </a:rPr>
              <a:t>48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BS+MS in CS, UCLA ’95</a:t>
            </a: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</a:t>
            </a:r>
            <a:r>
              <a:rPr lang="en-US" sz="2200" dirty="0">
                <a:solidFill>
                  <a:srgbClr val="7030A0"/>
                </a:solidFill>
              </a:rPr>
              <a:t>:   </a:t>
            </a:r>
            <a:r>
              <a:rPr lang="en-US" sz="2200" dirty="0">
                <a:solidFill>
                  <a:srgbClr val="6600CC"/>
                </a:solidFill>
              </a:rPr>
              <a:t>Adjunct Prof at UCLA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             Principal Engineer @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</a:t>
            </a:r>
          </a:p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>
                <a:solidFill>
                  <a:srgbClr val="6600CC"/>
                </a:solidFill>
              </a:rPr>
              <a:t>weight training, 	  	    teaching CS!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make an impact on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your life</a:t>
            </a:r>
            <a:r>
              <a:rPr lang="en-US" sz="2200" i="1" dirty="0">
                <a:solidFill>
                  <a:srgbClr val="6600CC"/>
                </a:solidFill>
              </a:rPr>
              <a:t> (</a:t>
            </a:r>
            <a:r>
              <a:rPr lang="en-US" sz="2200" dirty="0">
                <a:solidFill>
                  <a:srgbClr val="6600CC"/>
                </a:solidFill>
              </a:rPr>
              <a:t>through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getting you excited                 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about programming)!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4101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0"/>
          <a:stretch/>
        </p:blipFill>
        <p:spPr bwMode="auto">
          <a:xfrm>
            <a:off x="608152" y="3446813"/>
            <a:ext cx="1846389" cy="22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82" y="990600"/>
            <a:ext cx="2548907" cy="226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01" y="4052350"/>
            <a:ext cx="1533091" cy="236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62000" y="1535534"/>
            <a:ext cx="758455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Our </a:t>
            </a:r>
            <a:r>
              <a:rPr lang="en-US" sz="2600" dirty="0">
                <a:solidFill>
                  <a:srgbClr val="6600CC"/>
                </a:solidFill>
              </a:rPr>
              <a:t>linear search algorithm</a:t>
            </a:r>
            <a:r>
              <a:rPr lang="en-US" sz="2600" dirty="0"/>
              <a:t> requires an average of </a:t>
            </a:r>
            <a:r>
              <a:rPr lang="en-US" sz="2600" dirty="0">
                <a:solidFill>
                  <a:srgbClr val="FF0000"/>
                </a:solidFill>
              </a:rPr>
              <a:t>50,000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steps</a:t>
            </a:r>
            <a:r>
              <a:rPr lang="en-US" sz="2600" dirty="0"/>
              <a:t> to guess the user’s secret word from a </a:t>
            </a:r>
            <a:r>
              <a:rPr lang="en-US" sz="2600" dirty="0">
                <a:solidFill>
                  <a:srgbClr val="FF0000"/>
                </a:solidFill>
              </a:rPr>
              <a:t>100k word dictionary</a:t>
            </a:r>
            <a:r>
              <a:rPr lang="en-US" sz="2600" dirty="0"/>
              <a:t>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93404" y="3365016"/>
            <a:ext cx="83620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But our </a:t>
            </a:r>
            <a:r>
              <a:rPr lang="en-US" sz="2600" dirty="0">
                <a:solidFill>
                  <a:srgbClr val="6600CC"/>
                </a:solidFill>
              </a:rPr>
              <a:t>binary search algorithm</a:t>
            </a:r>
            <a:r>
              <a:rPr lang="en-US" sz="2600" dirty="0"/>
              <a:t> requires just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17 steps</a:t>
            </a:r>
            <a:r>
              <a:rPr lang="en-US" sz="2600" dirty="0"/>
              <a:t>, on average, to guess the user’s secret word!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609600" y="4897812"/>
            <a:ext cx="79248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In CS32, you’ll </a:t>
            </a:r>
            <a:r>
              <a:rPr lang="en-US" sz="2600" dirty="0">
                <a:solidFill>
                  <a:srgbClr val="7030A0"/>
                </a:solidFill>
              </a:rPr>
              <a:t>learn all of the major algorithms </a:t>
            </a:r>
            <a:r>
              <a:rPr lang="en-US" sz="2600" i="1" dirty="0"/>
              <a:t>and</a:t>
            </a:r>
            <a:r>
              <a:rPr lang="en-US" sz="2600" dirty="0"/>
              <a:t> how to </a:t>
            </a:r>
            <a:r>
              <a:rPr lang="en-US" sz="2600" dirty="0">
                <a:solidFill>
                  <a:srgbClr val="7030A0"/>
                </a:solidFill>
              </a:rPr>
              <a:t>analyze different algorithms </a:t>
            </a:r>
            <a:r>
              <a:rPr lang="en-US" sz="2600" dirty="0"/>
              <a:t>so you can </a:t>
            </a:r>
            <a:r>
              <a:rPr lang="en-US" sz="2600" dirty="0">
                <a:solidFill>
                  <a:srgbClr val="7030A0"/>
                </a:solidFill>
              </a:rPr>
              <a:t>pick the best one</a:t>
            </a:r>
            <a:r>
              <a:rPr lang="en-US" sz="2600" dirty="0"/>
              <a:t> for each task!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0" name="Picture 163849">
            <a:extLst>
              <a:ext uri="{FF2B5EF4-FFF2-40B4-BE49-F238E27FC236}">
                <a16:creationId xmlns:a16="http://schemas.microsoft.com/office/drawing/2014/main" id="{D3037A8B-EED2-43A4-A673-A27616C4E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82" y="2754204"/>
            <a:ext cx="1262185" cy="1149488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778197"/>
            <a:ext cx="8637769" cy="954088"/>
            <a:chOff x="192" y="684"/>
            <a:chExt cx="5147" cy="601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14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set of variable(s)</a:t>
              </a:r>
              <a:r>
                <a:rPr lang="en-US" sz="2800" dirty="0"/>
                <a:t> </a:t>
              </a:r>
              <a:br>
                <a:rPr lang="en-US" sz="2800" dirty="0"/>
              </a:br>
              <a:r>
                <a:rPr lang="en-US" sz="2800" dirty="0"/>
                <a:t>      that an algorithm uses to solve a problem.</a:t>
              </a:r>
              <a:endParaRPr lang="en-US" sz="2400" dirty="0"/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182C4E-68E1-4A43-BB29-D9FF621CB21A}"/>
              </a:ext>
            </a:extLst>
          </p:cNvPr>
          <p:cNvGrpSpPr/>
          <p:nvPr/>
        </p:nvGrpSpPr>
        <p:grpSpPr>
          <a:xfrm>
            <a:off x="304800" y="4215648"/>
            <a:ext cx="1052626" cy="2518145"/>
            <a:chOff x="1424760" y="2647507"/>
            <a:chExt cx="1052626" cy="25181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9F085B-B110-4E40-8CA7-A6015A22AB2E}"/>
                </a:ext>
              </a:extLst>
            </p:cNvPr>
            <p:cNvSpPr/>
            <p:nvPr/>
          </p:nvSpPr>
          <p:spPr>
            <a:xfrm>
              <a:off x="1424763" y="2647507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Cedric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495758-4B21-4D0E-829D-D5C92E03589B}"/>
                </a:ext>
              </a:extLst>
            </p:cNvPr>
            <p:cNvSpPr/>
            <p:nvPr/>
          </p:nvSpPr>
          <p:spPr>
            <a:xfrm>
              <a:off x="1424762" y="3007242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David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0DF272E-3830-48BF-99B6-6F1BC8B604D4}"/>
                </a:ext>
              </a:extLst>
            </p:cNvPr>
            <p:cNvSpPr/>
            <p:nvPr/>
          </p:nvSpPr>
          <p:spPr>
            <a:xfrm>
              <a:off x="1424761" y="3366977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Isaac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791EC8-42B3-4FFB-9233-B60B02D26A70}"/>
                </a:ext>
              </a:extLst>
            </p:cNvPr>
            <p:cNvSpPr/>
            <p:nvPr/>
          </p:nvSpPr>
          <p:spPr>
            <a:xfrm>
              <a:off x="1424760" y="3726712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James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C3CD39-4A6C-4680-93BB-CA6367F84424}"/>
                </a:ext>
              </a:extLst>
            </p:cNvPr>
            <p:cNvSpPr/>
            <p:nvPr/>
          </p:nvSpPr>
          <p:spPr>
            <a:xfrm>
              <a:off x="1424763" y="4084675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666"/>
                  </a:solidFill>
                </a:rPr>
                <a:t>Nincy</a:t>
              </a:r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652C75-B5E9-423A-80A7-3FC6CE0DD980}"/>
                </a:ext>
              </a:extLst>
            </p:cNvPr>
            <p:cNvSpPr/>
            <p:nvPr/>
          </p:nvSpPr>
          <p:spPr>
            <a:xfrm>
              <a:off x="1424762" y="4444410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Nora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BC79B4-1511-4A1B-9CD0-F59D0DA773C6}"/>
                </a:ext>
              </a:extLst>
            </p:cNvPr>
            <p:cNvSpPr/>
            <p:nvPr/>
          </p:nvSpPr>
          <p:spPr>
            <a:xfrm>
              <a:off x="1424761" y="4804145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Sally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34AA96-13D3-4941-B915-D3E23314FEC7}"/>
              </a:ext>
            </a:extLst>
          </p:cNvPr>
          <p:cNvGrpSpPr/>
          <p:nvPr/>
        </p:nvGrpSpPr>
        <p:grpSpPr>
          <a:xfrm>
            <a:off x="1357423" y="4215648"/>
            <a:ext cx="1052626" cy="2518145"/>
            <a:chOff x="1424760" y="2647507"/>
            <a:chExt cx="1052626" cy="251814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9A3E7D-5BE9-457D-9073-C0D6559AD3AB}"/>
                </a:ext>
              </a:extLst>
            </p:cNvPr>
            <p:cNvSpPr/>
            <p:nvPr/>
          </p:nvSpPr>
          <p:spPr>
            <a:xfrm>
              <a:off x="1424763" y="2647507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EFE3E3-C498-43EB-B012-102046093578}"/>
                </a:ext>
              </a:extLst>
            </p:cNvPr>
            <p:cNvSpPr/>
            <p:nvPr/>
          </p:nvSpPr>
          <p:spPr>
            <a:xfrm>
              <a:off x="1424762" y="3007242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20D37-91F9-4483-8545-513DD3BE665A}"/>
                </a:ext>
              </a:extLst>
            </p:cNvPr>
            <p:cNvSpPr/>
            <p:nvPr/>
          </p:nvSpPr>
          <p:spPr>
            <a:xfrm>
              <a:off x="1424761" y="3366977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E02A16-8A89-4ACB-808E-6674638FBDE0}"/>
                </a:ext>
              </a:extLst>
            </p:cNvPr>
            <p:cNvSpPr/>
            <p:nvPr/>
          </p:nvSpPr>
          <p:spPr>
            <a:xfrm>
              <a:off x="1424760" y="3726712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4ACF78-2BDA-43ED-98AC-8927DF33ADC9}"/>
                </a:ext>
              </a:extLst>
            </p:cNvPr>
            <p:cNvSpPr/>
            <p:nvPr/>
          </p:nvSpPr>
          <p:spPr>
            <a:xfrm>
              <a:off x="1424763" y="4084675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30EBB-FBF1-4C80-BEA7-7C2144790D69}"/>
                </a:ext>
              </a:extLst>
            </p:cNvPr>
            <p:cNvSpPr/>
            <p:nvPr/>
          </p:nvSpPr>
          <p:spPr>
            <a:xfrm>
              <a:off x="1424762" y="4444410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CB8CD8-2938-4921-88E7-2CA260065583}"/>
                </a:ext>
              </a:extLst>
            </p:cNvPr>
            <p:cNvSpPr/>
            <p:nvPr/>
          </p:nvSpPr>
          <p:spPr>
            <a:xfrm>
              <a:off x="1424761" y="4804145"/>
              <a:ext cx="1052623" cy="361507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49696E-91D5-4013-B3A7-519BFB15FB1B}"/>
              </a:ext>
            </a:extLst>
          </p:cNvPr>
          <p:cNvGrpSpPr/>
          <p:nvPr/>
        </p:nvGrpSpPr>
        <p:grpSpPr>
          <a:xfrm>
            <a:off x="4137032" y="2112690"/>
            <a:ext cx="2282396" cy="1798668"/>
            <a:chOff x="4104167" y="3455581"/>
            <a:chExt cx="2282396" cy="1798668"/>
          </a:xfrm>
          <a:solidFill>
            <a:srgbClr val="E7F3FF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333ED45-7ED2-4609-A709-56A019223FAA}"/>
                </a:ext>
              </a:extLst>
            </p:cNvPr>
            <p:cNvSpPr/>
            <p:nvPr/>
          </p:nvSpPr>
          <p:spPr>
            <a:xfrm>
              <a:off x="4104170" y="3455581"/>
              <a:ext cx="1229771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Cold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21C137-811C-4550-B2DF-A5627933BE3A}"/>
                </a:ext>
              </a:extLst>
            </p:cNvPr>
            <p:cNvSpPr/>
            <p:nvPr/>
          </p:nvSpPr>
          <p:spPr>
            <a:xfrm>
              <a:off x="4104169" y="3815316"/>
              <a:ext cx="1229771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Flu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D66745-B7BC-4548-8B3D-3B87BE449FA0}"/>
                </a:ext>
              </a:extLst>
            </p:cNvPr>
            <p:cNvSpPr/>
            <p:nvPr/>
          </p:nvSpPr>
          <p:spPr>
            <a:xfrm>
              <a:off x="4104168" y="4175051"/>
              <a:ext cx="1229771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Herpes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64527-673B-4F58-841E-45947BB42B4A}"/>
                </a:ext>
              </a:extLst>
            </p:cNvPr>
            <p:cNvSpPr/>
            <p:nvPr/>
          </p:nvSpPr>
          <p:spPr>
            <a:xfrm>
              <a:off x="4104167" y="4534786"/>
              <a:ext cx="1229771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Measles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3A4A3D-4AD2-416A-81A9-F7AED7C2E6AD}"/>
                </a:ext>
              </a:extLst>
            </p:cNvPr>
            <p:cNvSpPr/>
            <p:nvPr/>
          </p:nvSpPr>
          <p:spPr>
            <a:xfrm>
              <a:off x="5333940" y="3455581"/>
              <a:ext cx="1052623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658BE9-8E80-49C2-AD15-00815E9B3895}"/>
                </a:ext>
              </a:extLst>
            </p:cNvPr>
            <p:cNvSpPr/>
            <p:nvPr/>
          </p:nvSpPr>
          <p:spPr>
            <a:xfrm>
              <a:off x="5333939" y="3815316"/>
              <a:ext cx="1052623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C52688-5E12-4398-BF25-B55E4D705823}"/>
                </a:ext>
              </a:extLst>
            </p:cNvPr>
            <p:cNvSpPr/>
            <p:nvPr/>
          </p:nvSpPr>
          <p:spPr>
            <a:xfrm>
              <a:off x="5333938" y="4175051"/>
              <a:ext cx="1052623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6DAB68-F816-4C13-9A14-77F3CD550E7D}"/>
                </a:ext>
              </a:extLst>
            </p:cNvPr>
            <p:cNvSpPr/>
            <p:nvPr/>
          </p:nvSpPr>
          <p:spPr>
            <a:xfrm>
              <a:off x="5333937" y="4534785"/>
              <a:ext cx="1052623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9B36DA-D2EA-4D6B-B1FA-BBB483D513D9}"/>
                </a:ext>
              </a:extLst>
            </p:cNvPr>
            <p:cNvSpPr/>
            <p:nvPr/>
          </p:nvSpPr>
          <p:spPr>
            <a:xfrm>
              <a:off x="4104170" y="4892742"/>
              <a:ext cx="1229771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Rabies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9AE088-EDED-4DAB-A141-B159D503D2A4}"/>
                </a:ext>
              </a:extLst>
            </p:cNvPr>
            <p:cNvSpPr/>
            <p:nvPr/>
          </p:nvSpPr>
          <p:spPr>
            <a:xfrm>
              <a:off x="5333940" y="4892742"/>
              <a:ext cx="1052623" cy="361507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C545B38C-FF41-4D45-A48F-F95EE621175E}"/>
              </a:ext>
            </a:extLst>
          </p:cNvPr>
          <p:cNvSpPr/>
          <p:nvPr/>
        </p:nvSpPr>
        <p:spPr>
          <a:xfrm>
            <a:off x="831111" y="2176042"/>
            <a:ext cx="3179134" cy="1276993"/>
          </a:xfrm>
          <a:prstGeom prst="wedgeRoundRectCallout">
            <a:avLst>
              <a:gd name="adj1" fmla="val -55438"/>
              <a:gd name="adj2" fmla="val 99118"/>
              <a:gd name="adj3" fmla="val 16667"/>
            </a:avLst>
          </a:prstGeom>
          <a:solidFill>
            <a:srgbClr val="FBF4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 data structure could be as simple as an array…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15E40E-55A2-4733-8527-F6450A2070FB}"/>
              </a:ext>
            </a:extLst>
          </p:cNvPr>
          <p:cNvGrpSpPr/>
          <p:nvPr/>
        </p:nvGrpSpPr>
        <p:grpSpPr>
          <a:xfrm>
            <a:off x="6421657" y="3722673"/>
            <a:ext cx="2250389" cy="3343918"/>
            <a:chOff x="3674520" y="3767102"/>
            <a:chExt cx="2250389" cy="3343918"/>
          </a:xfrm>
          <a:solidFill>
            <a:schemeClr val="bg1">
              <a:lumMod val="85000"/>
            </a:schemeClr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2C3E62-FE18-42ED-9950-C4FFD6C60A5B}"/>
                </a:ext>
              </a:extLst>
            </p:cNvPr>
            <p:cNvGrpSpPr/>
            <p:nvPr/>
          </p:nvGrpSpPr>
          <p:grpSpPr>
            <a:xfrm>
              <a:off x="4005955" y="4200789"/>
              <a:ext cx="1856965" cy="2549634"/>
              <a:chOff x="6280232" y="4109377"/>
              <a:chExt cx="1856965" cy="2549634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299B21-82EE-48EB-822A-B7854181B63C}"/>
                  </a:ext>
                </a:extLst>
              </p:cNvPr>
              <p:cNvSpPr/>
              <p:nvPr/>
            </p:nvSpPr>
            <p:spPr>
              <a:xfrm>
                <a:off x="6280232" y="410937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43276F-6179-4D60-B109-D71919A1735A}"/>
                  </a:ext>
                </a:extLst>
              </p:cNvPr>
              <p:cNvSpPr/>
              <p:nvPr/>
            </p:nvSpPr>
            <p:spPr>
              <a:xfrm>
                <a:off x="6648799" y="410937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47037A-0C03-40A7-8D65-74697C7B9ABD}"/>
                  </a:ext>
                </a:extLst>
              </p:cNvPr>
              <p:cNvSpPr/>
              <p:nvPr/>
            </p:nvSpPr>
            <p:spPr>
              <a:xfrm>
                <a:off x="7024483" y="410937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6942947-FC06-4275-A045-61C28E10D137}"/>
                  </a:ext>
                </a:extLst>
              </p:cNvPr>
              <p:cNvSpPr/>
              <p:nvPr/>
            </p:nvSpPr>
            <p:spPr>
              <a:xfrm>
                <a:off x="7393050" y="410937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4212C6A-E949-4557-BBE7-2A96BC73983B}"/>
                  </a:ext>
                </a:extLst>
              </p:cNvPr>
              <p:cNvSpPr/>
              <p:nvPr/>
            </p:nvSpPr>
            <p:spPr>
              <a:xfrm>
                <a:off x="7768609" y="410937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E7D562E-F380-4181-A799-2503A113874B}"/>
                  </a:ext>
                </a:extLst>
              </p:cNvPr>
              <p:cNvSpPr/>
              <p:nvPr/>
            </p:nvSpPr>
            <p:spPr>
              <a:xfrm>
                <a:off x="6280232" y="4476179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4503EE8-6862-4299-BAF8-6C29B40DA68F}"/>
                  </a:ext>
                </a:extLst>
              </p:cNvPr>
              <p:cNvSpPr/>
              <p:nvPr/>
            </p:nvSpPr>
            <p:spPr>
              <a:xfrm>
                <a:off x="6648799" y="4476179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C7DFD59-6A6C-4DFA-AB79-FCE3FCDC9277}"/>
                  </a:ext>
                </a:extLst>
              </p:cNvPr>
              <p:cNvSpPr/>
              <p:nvPr/>
            </p:nvSpPr>
            <p:spPr>
              <a:xfrm>
                <a:off x="7024483" y="4476179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D37D927-12E3-423F-A472-8371CA07419C}"/>
                  </a:ext>
                </a:extLst>
              </p:cNvPr>
              <p:cNvSpPr/>
              <p:nvPr/>
            </p:nvSpPr>
            <p:spPr>
              <a:xfrm>
                <a:off x="7393050" y="4476179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C57E97D-F494-4EA9-B1ED-BB6904654A0B}"/>
                  </a:ext>
                </a:extLst>
              </p:cNvPr>
              <p:cNvSpPr/>
              <p:nvPr/>
            </p:nvSpPr>
            <p:spPr>
              <a:xfrm>
                <a:off x="7768609" y="4476179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7A20125-0B18-4B0B-8A76-56B8CB5257CC}"/>
                  </a:ext>
                </a:extLst>
              </p:cNvPr>
              <p:cNvSpPr/>
              <p:nvPr/>
            </p:nvSpPr>
            <p:spPr>
              <a:xfrm>
                <a:off x="6280284" y="4839286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C544616-3083-49D2-823C-7387EB140A1A}"/>
                  </a:ext>
                </a:extLst>
              </p:cNvPr>
              <p:cNvSpPr/>
              <p:nvPr/>
            </p:nvSpPr>
            <p:spPr>
              <a:xfrm>
                <a:off x="6648851" y="4839286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9B95651-7501-45F6-B0E7-CCB105EDE710}"/>
                  </a:ext>
                </a:extLst>
              </p:cNvPr>
              <p:cNvSpPr/>
              <p:nvPr/>
            </p:nvSpPr>
            <p:spPr>
              <a:xfrm>
                <a:off x="7024535" y="4839286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51F09C2-7C44-433E-AF1B-0E0C1999D01C}"/>
                  </a:ext>
                </a:extLst>
              </p:cNvPr>
              <p:cNvSpPr/>
              <p:nvPr/>
            </p:nvSpPr>
            <p:spPr>
              <a:xfrm>
                <a:off x="7393102" y="4839286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85A481-3866-4FE1-A909-CB50A998D79E}"/>
                  </a:ext>
                </a:extLst>
              </p:cNvPr>
              <p:cNvSpPr/>
              <p:nvPr/>
            </p:nvSpPr>
            <p:spPr>
              <a:xfrm>
                <a:off x="7768661" y="4839286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7518FF4-55CF-4F77-BA7C-226EF177707F}"/>
                  </a:ext>
                </a:extLst>
              </p:cNvPr>
              <p:cNvSpPr/>
              <p:nvPr/>
            </p:nvSpPr>
            <p:spPr>
              <a:xfrm>
                <a:off x="6280284" y="5206088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CE9056B-EE74-437E-A889-B8382089BDAE}"/>
                  </a:ext>
                </a:extLst>
              </p:cNvPr>
              <p:cNvSpPr/>
              <p:nvPr/>
            </p:nvSpPr>
            <p:spPr>
              <a:xfrm>
                <a:off x="6648851" y="5206088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73A4913-C9BB-43A4-BE75-E7052CE52057}"/>
                  </a:ext>
                </a:extLst>
              </p:cNvPr>
              <p:cNvSpPr/>
              <p:nvPr/>
            </p:nvSpPr>
            <p:spPr>
              <a:xfrm>
                <a:off x="7024535" y="5206088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9A34FA1-2697-464D-A56F-B60242761A09}"/>
                  </a:ext>
                </a:extLst>
              </p:cNvPr>
              <p:cNvSpPr/>
              <p:nvPr/>
            </p:nvSpPr>
            <p:spPr>
              <a:xfrm>
                <a:off x="7393102" y="5206088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1CFA7AA-0A8D-4ABB-8945-2E33DBEDD95C}"/>
                  </a:ext>
                </a:extLst>
              </p:cNvPr>
              <p:cNvSpPr/>
              <p:nvPr/>
            </p:nvSpPr>
            <p:spPr>
              <a:xfrm>
                <a:off x="7768661" y="5206088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39D5E76-F970-4EBF-9146-6DE9C1DE5712}"/>
                  </a:ext>
                </a:extLst>
              </p:cNvPr>
              <p:cNvSpPr/>
              <p:nvPr/>
            </p:nvSpPr>
            <p:spPr>
              <a:xfrm>
                <a:off x="6280232" y="5567595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16803A2-36EB-44C4-9C75-784B49B4A21F}"/>
                  </a:ext>
                </a:extLst>
              </p:cNvPr>
              <p:cNvSpPr/>
              <p:nvPr/>
            </p:nvSpPr>
            <p:spPr>
              <a:xfrm>
                <a:off x="6648799" y="5567595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CBE58A1-FEFE-43F1-A51D-A66BA45FD8B9}"/>
                  </a:ext>
                </a:extLst>
              </p:cNvPr>
              <p:cNvSpPr/>
              <p:nvPr/>
            </p:nvSpPr>
            <p:spPr>
              <a:xfrm>
                <a:off x="7024483" y="5567595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F193E87-101C-46B6-9ECE-3AC0B6FA8D10}"/>
                  </a:ext>
                </a:extLst>
              </p:cNvPr>
              <p:cNvSpPr/>
              <p:nvPr/>
            </p:nvSpPr>
            <p:spPr>
              <a:xfrm>
                <a:off x="7393050" y="5567595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1FC8179-1E75-42C9-AF38-1E8A5AD317B1}"/>
                  </a:ext>
                </a:extLst>
              </p:cNvPr>
              <p:cNvSpPr/>
              <p:nvPr/>
            </p:nvSpPr>
            <p:spPr>
              <a:xfrm>
                <a:off x="7768609" y="5567595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811F442-DCFE-497A-946E-84B8C6011C93}"/>
                  </a:ext>
                </a:extLst>
              </p:cNvPr>
              <p:cNvSpPr/>
              <p:nvPr/>
            </p:nvSpPr>
            <p:spPr>
              <a:xfrm>
                <a:off x="6280232" y="593439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5F1FF70-7500-44C9-847B-B6EF4C5E8529}"/>
                  </a:ext>
                </a:extLst>
              </p:cNvPr>
              <p:cNvSpPr/>
              <p:nvPr/>
            </p:nvSpPr>
            <p:spPr>
              <a:xfrm>
                <a:off x="6648799" y="593439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296C5A5-4F01-462B-8936-25029F1C020B}"/>
                  </a:ext>
                </a:extLst>
              </p:cNvPr>
              <p:cNvSpPr/>
              <p:nvPr/>
            </p:nvSpPr>
            <p:spPr>
              <a:xfrm>
                <a:off x="7024483" y="593439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9DFEE9E-FE53-435F-9CD9-DCE244AED0F5}"/>
                  </a:ext>
                </a:extLst>
              </p:cNvPr>
              <p:cNvSpPr/>
              <p:nvPr/>
            </p:nvSpPr>
            <p:spPr>
              <a:xfrm>
                <a:off x="7393050" y="593439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4248C1-64AE-41EE-91F0-0AFEE589059C}"/>
                  </a:ext>
                </a:extLst>
              </p:cNvPr>
              <p:cNvSpPr/>
              <p:nvPr/>
            </p:nvSpPr>
            <p:spPr>
              <a:xfrm>
                <a:off x="7768609" y="5934397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F13D6F-F157-4BDB-8241-512A517B59A2}"/>
                  </a:ext>
                </a:extLst>
              </p:cNvPr>
              <p:cNvSpPr/>
              <p:nvPr/>
            </p:nvSpPr>
            <p:spPr>
              <a:xfrm>
                <a:off x="6280284" y="6297504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651860-1EE6-4586-982F-5C05A2FE8EB4}"/>
                  </a:ext>
                </a:extLst>
              </p:cNvPr>
              <p:cNvSpPr/>
              <p:nvPr/>
            </p:nvSpPr>
            <p:spPr>
              <a:xfrm>
                <a:off x="6648851" y="6297504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T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8A300E4-E6B1-4F6E-B129-17768AB1351F}"/>
                  </a:ext>
                </a:extLst>
              </p:cNvPr>
              <p:cNvSpPr/>
              <p:nvPr/>
            </p:nvSpPr>
            <p:spPr>
              <a:xfrm>
                <a:off x="7024535" y="6297504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4E59F1B-63BB-4C70-94BD-9FD4C3F6EC27}"/>
                  </a:ext>
                </a:extLst>
              </p:cNvPr>
              <p:cNvSpPr/>
              <p:nvPr/>
            </p:nvSpPr>
            <p:spPr>
              <a:xfrm>
                <a:off x="7393102" y="6297504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3E0167F-9869-4B1A-B48D-7151737A1EF2}"/>
                  </a:ext>
                </a:extLst>
              </p:cNvPr>
              <p:cNvSpPr/>
              <p:nvPr/>
            </p:nvSpPr>
            <p:spPr>
              <a:xfrm>
                <a:off x="7768661" y="6297504"/>
                <a:ext cx="368536" cy="361507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F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5D4187-096A-49F3-9980-F282C1AA5522}"/>
                </a:ext>
              </a:extLst>
            </p:cNvPr>
            <p:cNvSpPr txBox="1"/>
            <p:nvPr/>
          </p:nvSpPr>
          <p:spPr>
            <a:xfrm>
              <a:off x="4029838" y="3767102"/>
              <a:ext cx="1895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0  1  2  3  4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14F45E-CA1C-46AD-BB50-4EF150E9DD29}"/>
                </a:ext>
              </a:extLst>
            </p:cNvPr>
            <p:cNvSpPr txBox="1"/>
            <p:nvPr/>
          </p:nvSpPr>
          <p:spPr>
            <a:xfrm>
              <a:off x="3674520" y="4165598"/>
              <a:ext cx="338380" cy="294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  <a:p>
              <a:r>
                <a:rPr lang="en-US" sz="2400" dirty="0"/>
                <a:t>1</a:t>
              </a:r>
            </a:p>
            <a:p>
              <a:r>
                <a:rPr lang="en-US" sz="2400" dirty="0"/>
                <a:t>2</a:t>
              </a:r>
            </a:p>
            <a:p>
              <a:r>
                <a:rPr lang="en-US" sz="2400" dirty="0"/>
                <a:t>3</a:t>
              </a:r>
            </a:p>
            <a:p>
              <a:r>
                <a:rPr lang="en-US" sz="2400" dirty="0"/>
                <a:t>4</a:t>
              </a:r>
            </a:p>
            <a:p>
              <a:r>
                <a:rPr lang="en-US" sz="2400" dirty="0"/>
                <a:t>5</a:t>
              </a:r>
            </a:p>
            <a:p>
              <a:r>
                <a:rPr lang="en-US" sz="2400" dirty="0"/>
                <a:t>6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8BD574B4-8633-4E0E-9199-B150FEA5E887}"/>
              </a:ext>
            </a:extLst>
          </p:cNvPr>
          <p:cNvSpPr/>
          <p:nvPr/>
        </p:nvSpPr>
        <p:spPr>
          <a:xfrm>
            <a:off x="2680079" y="4756136"/>
            <a:ext cx="3625161" cy="1276993"/>
          </a:xfrm>
          <a:prstGeom prst="wedgeRoundRectCallout">
            <a:avLst>
              <a:gd name="adj1" fmla="val -61259"/>
              <a:gd name="adj2" fmla="val -89076"/>
              <a:gd name="adj3" fmla="val 16667"/>
            </a:avLst>
          </a:prstGeom>
          <a:solidFill>
            <a:srgbClr val="FBF4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Or could have a more elaborate structure…</a:t>
            </a:r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7551757-579B-4B5C-9511-EBC870973F2D}"/>
              </a:ext>
            </a:extLst>
          </p:cNvPr>
          <p:cNvSpPr/>
          <p:nvPr/>
        </p:nvSpPr>
        <p:spPr>
          <a:xfrm>
            <a:off x="2688548" y="4758223"/>
            <a:ext cx="3625161" cy="1276993"/>
          </a:xfrm>
          <a:prstGeom prst="wedgeRoundRectCallout">
            <a:avLst>
              <a:gd name="adj1" fmla="val -7255"/>
              <a:gd name="adj2" fmla="val -114781"/>
              <a:gd name="adj3" fmla="val 16667"/>
            </a:avLst>
          </a:prstGeom>
          <a:solidFill>
            <a:srgbClr val="FBF4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Or could have a more elaborate structure…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8F22DA1-606A-467D-BC7D-131383FADE68}"/>
              </a:ext>
            </a:extLst>
          </p:cNvPr>
          <p:cNvSpPr/>
          <p:nvPr/>
        </p:nvSpPr>
        <p:spPr>
          <a:xfrm>
            <a:off x="2683333" y="4756136"/>
            <a:ext cx="3625161" cy="1276993"/>
          </a:xfrm>
          <a:prstGeom prst="wedgeRoundRectCallout">
            <a:avLst>
              <a:gd name="adj1" fmla="val 55806"/>
              <a:gd name="adj2" fmla="val -94585"/>
              <a:gd name="adj3" fmla="val 16667"/>
            </a:avLst>
          </a:prstGeom>
          <a:solidFill>
            <a:srgbClr val="FBF4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Or could have a more elaborate structure…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-144253" y="1743872"/>
            <a:ext cx="4587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itchFamily="49" charset="0"/>
              </a:rPr>
              <a:t>Now with the right</a:t>
            </a:r>
            <a:br>
              <a:rPr lang="en-US" sz="2400" dirty="0">
                <a:solidFill>
                  <a:srgbClr val="FF0000"/>
                </a:solidFill>
                <a:cs typeface="Courier New" pitchFamily="49" charset="0"/>
              </a:rPr>
            </a:br>
            <a:r>
              <a:rPr lang="en-US" sz="2400" dirty="0">
                <a:solidFill>
                  <a:srgbClr val="FF0000"/>
                </a:solidFill>
                <a:cs typeface="Courier New" pitchFamily="49" charset="0"/>
              </a:rPr>
              <a:t>algorithm…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68E44C-F7BF-4C6D-BBAF-6E85D4833613}"/>
              </a:ext>
            </a:extLst>
          </p:cNvPr>
          <p:cNvSpPr/>
          <p:nvPr/>
        </p:nvSpPr>
        <p:spPr>
          <a:xfrm>
            <a:off x="5800829" y="1928736"/>
            <a:ext cx="4130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cs typeface="Courier New" pitchFamily="49" charset="0"/>
              </a:rPr>
              <a:t>Does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Courier New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Courier New" pitchFamily="49" charset="0"/>
              </a:rPr>
              <a:t>David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Courier New" pitchFamily="49" charset="0"/>
              </a:rPr>
              <a:t>…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3840" name="Rectangle 163839">
            <a:extLst>
              <a:ext uri="{FF2B5EF4-FFF2-40B4-BE49-F238E27FC236}">
                <a16:creationId xmlns:a16="http://schemas.microsoft.com/office/drawing/2014/main" id="{167B3F1F-A716-4957-8662-94B04D98E624}"/>
              </a:ext>
            </a:extLst>
          </p:cNvPr>
          <p:cNvSpPr/>
          <p:nvPr/>
        </p:nvSpPr>
        <p:spPr>
          <a:xfrm>
            <a:off x="117231" y="4517867"/>
            <a:ext cx="2500808" cy="483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cxnSp>
        <p:nvCxnSpPr>
          <p:cNvPr id="163842" name="Connector: Curved 163841">
            <a:extLst>
              <a:ext uri="{FF2B5EF4-FFF2-40B4-BE49-F238E27FC236}">
                <a16:creationId xmlns:a16="http://schemas.microsoft.com/office/drawing/2014/main" id="{57681298-AF6E-44F3-9EDD-62D4038CB9F0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410048" y="4756136"/>
            <a:ext cx="4323906" cy="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8925E4-CB59-4981-AEE9-21B668B0698D}"/>
              </a:ext>
            </a:extLst>
          </p:cNvPr>
          <p:cNvSpPr/>
          <p:nvPr/>
        </p:nvSpPr>
        <p:spPr>
          <a:xfrm>
            <a:off x="5792409" y="2338844"/>
            <a:ext cx="4130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have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cs typeface="Courier New" pitchFamily="49" charset="0"/>
              </a:rPr>
              <a:t>Herpes</a:t>
            </a:r>
            <a:r>
              <a:rPr lang="en-US" sz="2400" dirty="0">
                <a:cs typeface="Courier New" pitchFamily="49" charset="0"/>
              </a:rPr>
              <a:t>?</a:t>
            </a:r>
            <a:endParaRPr lang="en-US" sz="24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32FA55B-0D6A-4159-91F9-DAFEEA59AC2E}"/>
              </a:ext>
            </a:extLst>
          </p:cNvPr>
          <p:cNvSpPr/>
          <p:nvPr/>
        </p:nvSpPr>
        <p:spPr>
          <a:xfrm>
            <a:off x="4024974" y="2781747"/>
            <a:ext cx="2500808" cy="483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cxnSp>
        <p:nvCxnSpPr>
          <p:cNvPr id="163845" name="Connector: Curved 163844">
            <a:extLst>
              <a:ext uri="{FF2B5EF4-FFF2-40B4-BE49-F238E27FC236}">
                <a16:creationId xmlns:a16="http://schemas.microsoft.com/office/drawing/2014/main" id="{0BB2DA3E-6A96-42A7-BABE-7E61F9CA47D9}"/>
              </a:ext>
            </a:extLst>
          </p:cNvPr>
          <p:cNvCxnSpPr>
            <a:stCxn id="55" idx="3"/>
            <a:endCxn id="68" idx="0"/>
          </p:cNvCxnSpPr>
          <p:nvPr/>
        </p:nvCxnSpPr>
        <p:spPr>
          <a:xfrm>
            <a:off x="6419426" y="3012914"/>
            <a:ext cx="1262185" cy="1143446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6" name="Oval 163845">
            <a:extLst>
              <a:ext uri="{FF2B5EF4-FFF2-40B4-BE49-F238E27FC236}">
                <a16:creationId xmlns:a16="http://schemas.microsoft.com/office/drawing/2014/main" id="{ACB316FF-90D1-413D-85A3-2EEE6ED9A892}"/>
              </a:ext>
            </a:extLst>
          </p:cNvPr>
          <p:cNvSpPr/>
          <p:nvPr/>
        </p:nvSpPr>
        <p:spPr>
          <a:xfrm>
            <a:off x="7237660" y="4387527"/>
            <a:ext cx="873501" cy="626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3853" name="TextBox 163852">
            <a:extLst>
              <a:ext uri="{FF2B5EF4-FFF2-40B4-BE49-F238E27FC236}">
                <a16:creationId xmlns:a16="http://schemas.microsoft.com/office/drawing/2014/main" id="{836F4AFA-8104-4775-B330-90F4A31496FF}"/>
              </a:ext>
            </a:extLst>
          </p:cNvPr>
          <p:cNvSpPr txBox="1"/>
          <p:nvPr/>
        </p:nvSpPr>
        <p:spPr>
          <a:xfrm>
            <a:off x="2512747" y="5039827"/>
            <a:ext cx="3953316" cy="1631216"/>
          </a:xfrm>
          <a:prstGeom prst="rect">
            <a:avLst/>
          </a:prstGeom>
          <a:solidFill>
            <a:srgbClr val="FBF4D9"/>
          </a:solidFill>
          <a:ln w="57150"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Algorithm</a:t>
            </a:r>
            <a:endParaRPr lang="en-US" dirty="0"/>
          </a:p>
          <a:p>
            <a:r>
              <a:rPr lang="en-US" dirty="0"/>
              <a:t>1. Find the person’s row #.</a:t>
            </a:r>
          </a:p>
          <a:p>
            <a:r>
              <a:rPr lang="en-US" dirty="0"/>
              <a:t>2. Find the disease’s column #.</a:t>
            </a:r>
          </a:p>
          <a:p>
            <a:r>
              <a:rPr lang="en-US" dirty="0"/>
              <a:t>3. If the cell has True in it, the</a:t>
            </a:r>
            <a:br>
              <a:rPr lang="en-US" dirty="0"/>
            </a:br>
            <a:r>
              <a:rPr lang="en-US" dirty="0"/>
              <a:t>    person has had that disease.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C8A3785-93C6-4319-88C5-2C40D3ADCA2F}"/>
              </a:ext>
            </a:extLst>
          </p:cNvPr>
          <p:cNvSpPr/>
          <p:nvPr/>
        </p:nvSpPr>
        <p:spPr>
          <a:xfrm>
            <a:off x="515343" y="2611190"/>
            <a:ext cx="3268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itchFamily="49" charset="0"/>
              </a:rPr>
              <a:t>we can answer questions like…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3854" name="Arrow: Right 163853">
            <a:extLst>
              <a:ext uri="{FF2B5EF4-FFF2-40B4-BE49-F238E27FC236}">
                <a16:creationId xmlns:a16="http://schemas.microsoft.com/office/drawing/2014/main" id="{F7A8DDB1-60DD-4648-A2D4-4D8C26616922}"/>
              </a:ext>
            </a:extLst>
          </p:cNvPr>
          <p:cNvSpPr/>
          <p:nvPr/>
        </p:nvSpPr>
        <p:spPr>
          <a:xfrm>
            <a:off x="2299775" y="5376803"/>
            <a:ext cx="318264" cy="319725"/>
          </a:xfrm>
          <a:prstGeom prst="rightArrow">
            <a:avLst/>
          </a:prstGeom>
          <a:solidFill>
            <a:srgbClr val="FCCDC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A319182A-872E-4CD7-897F-26BC2040B540}"/>
              </a:ext>
            </a:extLst>
          </p:cNvPr>
          <p:cNvSpPr/>
          <p:nvPr/>
        </p:nvSpPr>
        <p:spPr>
          <a:xfrm>
            <a:off x="2299776" y="5681602"/>
            <a:ext cx="318264" cy="319725"/>
          </a:xfrm>
          <a:prstGeom prst="rightArrow">
            <a:avLst/>
          </a:prstGeom>
          <a:solidFill>
            <a:srgbClr val="FCCDC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12C5F14-BABD-4445-AC6D-64F45A2C23B9}"/>
              </a:ext>
            </a:extLst>
          </p:cNvPr>
          <p:cNvSpPr/>
          <p:nvPr/>
        </p:nvSpPr>
        <p:spPr>
          <a:xfrm>
            <a:off x="2299777" y="5986401"/>
            <a:ext cx="318264" cy="319725"/>
          </a:xfrm>
          <a:prstGeom prst="rightArrow">
            <a:avLst/>
          </a:prstGeom>
          <a:solidFill>
            <a:srgbClr val="FCCDC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1638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65" grpId="0"/>
      <p:bldP spid="114" grpId="0"/>
      <p:bldP spid="163840" grpId="0" animBg="1"/>
      <p:bldP spid="119" grpId="0"/>
      <p:bldP spid="120" grpId="0" animBg="1"/>
      <p:bldP spid="163846" grpId="0" animBg="1"/>
      <p:bldP spid="163846" grpId="1" animBg="1"/>
      <p:bldP spid="163853" grpId="0" animBg="1"/>
      <p:bldP spid="134" grpId="0"/>
      <p:bldP spid="163854" grpId="0" animBg="1"/>
      <p:bldP spid="163854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10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Data Structures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77701" y="1438139"/>
            <a:ext cx="81409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Choosing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the right data structure </a:t>
            </a:r>
            <a:r>
              <a:rPr lang="en-US" sz="2800" dirty="0">
                <a:cs typeface="Courier New" pitchFamily="49" charset="0"/>
              </a:rPr>
              <a:t>can make your algorithms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far more efficient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  <p:sp>
        <p:nvSpPr>
          <p:cNvPr id="101" name="Rectangle 9">
            <a:extLst>
              <a:ext uri="{FF2B5EF4-FFF2-40B4-BE49-F238E27FC236}">
                <a16:creationId xmlns:a16="http://schemas.microsoft.com/office/drawing/2014/main" id="{18CAD239-69B0-4EBF-B117-F177BEA52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15" y="2974628"/>
            <a:ext cx="863776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So in addition to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learning all of the major algorithms</a:t>
            </a:r>
            <a:r>
              <a:rPr lang="en-US" sz="2800" dirty="0">
                <a:cs typeface="Courier New" pitchFamily="49" charset="0"/>
              </a:rPr>
              <a:t> this quarter…</a:t>
            </a:r>
            <a:endParaRPr lang="en-US" sz="2400" dirty="0"/>
          </a:p>
        </p:txBody>
      </p:sp>
      <p:sp>
        <p:nvSpPr>
          <p:cNvPr id="103" name="Rectangle 9">
            <a:extLst>
              <a:ext uri="{FF2B5EF4-FFF2-40B4-BE49-F238E27FC236}">
                <a16:creationId xmlns:a16="http://schemas.microsoft.com/office/drawing/2014/main" id="{3BC9782E-B705-476E-B813-8704B5D2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70" y="4465754"/>
            <a:ext cx="755265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You’ll also learn 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all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of the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most powerful data structures</a:t>
            </a:r>
            <a:r>
              <a:rPr lang="en-US" sz="2800" dirty="0">
                <a:cs typeface="Courier New" pitchFamily="49" charset="0"/>
              </a:rPr>
              <a:t> in CS32!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101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F95B30-DB34-4D41-A2FB-DF550748EABF}"/>
              </a:ext>
            </a:extLst>
          </p:cNvPr>
          <p:cNvGrpSpPr/>
          <p:nvPr/>
        </p:nvGrpSpPr>
        <p:grpSpPr>
          <a:xfrm>
            <a:off x="776338" y="1381746"/>
            <a:ext cx="7591322" cy="1958461"/>
            <a:chOff x="776338" y="1381746"/>
            <a:chExt cx="7591322" cy="19584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A14C05-771A-43FB-A1D7-440C341DCB91}"/>
                </a:ext>
              </a:extLst>
            </p:cNvPr>
            <p:cNvGrpSpPr/>
            <p:nvPr/>
          </p:nvGrpSpPr>
          <p:grpSpPr>
            <a:xfrm>
              <a:off x="776338" y="1381746"/>
              <a:ext cx="3737718" cy="1958461"/>
              <a:chOff x="776338" y="1381746"/>
              <a:chExt cx="3737718" cy="19584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8FBF290-2480-4074-86B4-AD3FC0755137}"/>
                  </a:ext>
                </a:extLst>
              </p:cNvPr>
              <p:cNvGrpSpPr/>
              <p:nvPr/>
            </p:nvGrpSpPr>
            <p:grpSpPr>
              <a:xfrm>
                <a:off x="776338" y="1466554"/>
                <a:ext cx="1727231" cy="1225550"/>
                <a:chOff x="304800" y="4215648"/>
                <a:chExt cx="2105249" cy="2518145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FF925613-1D4D-4EC0-BEC9-E1CC3DA308B2}"/>
                    </a:ext>
                  </a:extLst>
                </p:cNvPr>
                <p:cNvGrpSpPr/>
                <p:nvPr/>
              </p:nvGrpSpPr>
              <p:grpSpPr>
                <a:xfrm>
                  <a:off x="304800" y="4215648"/>
                  <a:ext cx="1052626" cy="2518145"/>
                  <a:chOff x="1424760" y="2647507"/>
                  <a:chExt cx="1052626" cy="2518145"/>
                </a:xfrm>
              </p:grpSpPr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7B17B66D-E3DC-44D6-838A-9B12D84D3AA2}"/>
                      </a:ext>
                    </a:extLst>
                  </p:cNvPr>
                  <p:cNvSpPr/>
                  <p:nvPr/>
                </p:nvSpPr>
                <p:spPr>
                  <a:xfrm>
                    <a:off x="1424763" y="2647507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Cedric</a:t>
                    </a: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1DC915A2-F396-4C28-8D80-485B5111A1A4}"/>
                      </a:ext>
                    </a:extLst>
                  </p:cNvPr>
                  <p:cNvSpPr/>
                  <p:nvPr/>
                </p:nvSpPr>
                <p:spPr>
                  <a:xfrm>
                    <a:off x="1424762" y="3007242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David</a:t>
                    </a: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E1B49242-7618-4DCE-8B58-4D6EA37945A6}"/>
                      </a:ext>
                    </a:extLst>
                  </p:cNvPr>
                  <p:cNvSpPr/>
                  <p:nvPr/>
                </p:nvSpPr>
                <p:spPr>
                  <a:xfrm>
                    <a:off x="1424761" y="3366977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Isaac</a:t>
                    </a: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235AD967-3268-474E-A698-C020FDB9E177}"/>
                      </a:ext>
                    </a:extLst>
                  </p:cNvPr>
                  <p:cNvSpPr/>
                  <p:nvPr/>
                </p:nvSpPr>
                <p:spPr>
                  <a:xfrm>
                    <a:off x="1424760" y="3726712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James</a:t>
                    </a: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FB94BE60-1DA0-412A-B8FD-319AF937B0CF}"/>
                      </a:ext>
                    </a:extLst>
                  </p:cNvPr>
                  <p:cNvSpPr/>
                  <p:nvPr/>
                </p:nvSpPr>
                <p:spPr>
                  <a:xfrm>
                    <a:off x="1424763" y="4084675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Linda</a:t>
                    </a: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2F6EA9E7-46B1-400B-A17E-846C161FEA01}"/>
                      </a:ext>
                    </a:extLst>
                  </p:cNvPr>
                  <p:cNvSpPr/>
                  <p:nvPr/>
                </p:nvSpPr>
                <p:spPr>
                  <a:xfrm>
                    <a:off x="1424762" y="4444410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Nora</a:t>
                    </a: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03759CF-821E-4976-A418-3F625B5B7CC1}"/>
                      </a:ext>
                    </a:extLst>
                  </p:cNvPr>
                  <p:cNvSpPr/>
                  <p:nvPr/>
                </p:nvSpPr>
                <p:spPr>
                  <a:xfrm>
                    <a:off x="1424761" y="4804145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Sally</a:t>
                    </a:r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6CDBC23D-26B9-43A4-BAAB-3A67E17C1C68}"/>
                    </a:ext>
                  </a:extLst>
                </p:cNvPr>
                <p:cNvGrpSpPr/>
                <p:nvPr/>
              </p:nvGrpSpPr>
              <p:grpSpPr>
                <a:xfrm>
                  <a:off x="1357423" y="4215648"/>
                  <a:ext cx="1052626" cy="2518145"/>
                  <a:chOff x="1424760" y="2647507"/>
                  <a:chExt cx="1052626" cy="2518145"/>
                </a:xfrm>
              </p:grpSpPr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7197757-FEC0-4F4D-AD97-AF601DB45309}"/>
                      </a:ext>
                    </a:extLst>
                  </p:cNvPr>
                  <p:cNvSpPr/>
                  <p:nvPr/>
                </p:nvSpPr>
                <p:spPr>
                  <a:xfrm>
                    <a:off x="1424763" y="2647507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D665E01-33CE-41BB-8002-A823A1C29867}"/>
                      </a:ext>
                    </a:extLst>
                  </p:cNvPr>
                  <p:cNvSpPr/>
                  <p:nvPr/>
                </p:nvSpPr>
                <p:spPr>
                  <a:xfrm>
                    <a:off x="1424762" y="3007242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7EF064A4-C251-4A3F-95D1-30F9CC4198FE}"/>
                      </a:ext>
                    </a:extLst>
                  </p:cNvPr>
                  <p:cNvSpPr/>
                  <p:nvPr/>
                </p:nvSpPr>
                <p:spPr>
                  <a:xfrm>
                    <a:off x="1424761" y="3366977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5326FEE2-C915-49BC-B5A9-E929B93BF97B}"/>
                      </a:ext>
                    </a:extLst>
                  </p:cNvPr>
                  <p:cNvSpPr/>
                  <p:nvPr/>
                </p:nvSpPr>
                <p:spPr>
                  <a:xfrm>
                    <a:off x="1424760" y="3726712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7884BD7A-6741-4C32-990E-6CDE659C6BC6}"/>
                      </a:ext>
                    </a:extLst>
                  </p:cNvPr>
                  <p:cNvSpPr/>
                  <p:nvPr/>
                </p:nvSpPr>
                <p:spPr>
                  <a:xfrm>
                    <a:off x="1424763" y="4084675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C5B072DE-0970-4754-AE99-AC376B64604B}"/>
                      </a:ext>
                    </a:extLst>
                  </p:cNvPr>
                  <p:cNvSpPr/>
                  <p:nvPr/>
                </p:nvSpPr>
                <p:spPr>
                  <a:xfrm>
                    <a:off x="1424762" y="4444410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57FB71E5-B822-4B7D-9CA7-E84CB8D28A08}"/>
                      </a:ext>
                    </a:extLst>
                  </p:cNvPr>
                  <p:cNvSpPr/>
                  <p:nvPr/>
                </p:nvSpPr>
                <p:spPr>
                  <a:xfrm>
                    <a:off x="1424761" y="4804145"/>
                    <a:ext cx="1052623" cy="361507"/>
                  </a:xfrm>
                  <a:prstGeom prst="rect">
                    <a:avLst/>
                  </a:prstGeom>
                  <a:solidFill>
                    <a:srgbClr val="EAFFD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6</a:t>
                    </a:r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EC9DEA3-E72B-4160-BFBF-22F5A38EC7D4}"/>
                  </a:ext>
                </a:extLst>
              </p:cNvPr>
              <p:cNvGrpSpPr/>
              <p:nvPr/>
            </p:nvGrpSpPr>
            <p:grpSpPr>
              <a:xfrm>
                <a:off x="1387773" y="2198001"/>
                <a:ext cx="1600193" cy="920656"/>
                <a:chOff x="4104167" y="3455581"/>
                <a:chExt cx="2282396" cy="1798668"/>
              </a:xfrm>
              <a:solidFill>
                <a:srgbClr val="E7F3FF"/>
              </a:solidFill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C66EFDE-06D1-498E-8EF9-96BBEA30A8BF}"/>
                    </a:ext>
                  </a:extLst>
                </p:cNvPr>
                <p:cNvSpPr/>
                <p:nvPr/>
              </p:nvSpPr>
              <p:spPr>
                <a:xfrm>
                  <a:off x="4104170" y="3455581"/>
                  <a:ext cx="1229771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Cold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F419814-2FC8-456B-A6F7-700079E3F0B5}"/>
                    </a:ext>
                  </a:extLst>
                </p:cNvPr>
                <p:cNvSpPr/>
                <p:nvPr/>
              </p:nvSpPr>
              <p:spPr>
                <a:xfrm>
                  <a:off x="4104169" y="3815316"/>
                  <a:ext cx="1229771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Flu</a:t>
                  </a: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E47E6524-1731-4C8F-BCCE-2BA59F7748D4}"/>
                    </a:ext>
                  </a:extLst>
                </p:cNvPr>
                <p:cNvSpPr/>
                <p:nvPr/>
              </p:nvSpPr>
              <p:spPr>
                <a:xfrm>
                  <a:off x="4104168" y="4175051"/>
                  <a:ext cx="1229771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Herpes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37EB2B5-5D64-43EC-BA49-0F25AE0DC615}"/>
                    </a:ext>
                  </a:extLst>
                </p:cNvPr>
                <p:cNvSpPr/>
                <p:nvPr/>
              </p:nvSpPr>
              <p:spPr>
                <a:xfrm>
                  <a:off x="4104167" y="4534786"/>
                  <a:ext cx="1229771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Measles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1C206E8-714C-4CBC-98C7-1D75C9B23BEF}"/>
                    </a:ext>
                  </a:extLst>
                </p:cNvPr>
                <p:cNvSpPr/>
                <p:nvPr/>
              </p:nvSpPr>
              <p:spPr>
                <a:xfrm>
                  <a:off x="5333940" y="3455581"/>
                  <a:ext cx="1052623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27EB2ADA-ADA9-49FC-86EA-17B5C8C758FD}"/>
                    </a:ext>
                  </a:extLst>
                </p:cNvPr>
                <p:cNvSpPr/>
                <p:nvPr/>
              </p:nvSpPr>
              <p:spPr>
                <a:xfrm>
                  <a:off x="5333939" y="3815316"/>
                  <a:ext cx="1052623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4FACFB4-4882-459B-866C-E14EF9BBF397}"/>
                    </a:ext>
                  </a:extLst>
                </p:cNvPr>
                <p:cNvSpPr/>
                <p:nvPr/>
              </p:nvSpPr>
              <p:spPr>
                <a:xfrm>
                  <a:off x="5333938" y="4175051"/>
                  <a:ext cx="1052623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62AB083A-C98F-46CA-9142-4F156D3BF09B}"/>
                    </a:ext>
                  </a:extLst>
                </p:cNvPr>
                <p:cNvSpPr/>
                <p:nvPr/>
              </p:nvSpPr>
              <p:spPr>
                <a:xfrm>
                  <a:off x="5333937" y="4534785"/>
                  <a:ext cx="1052623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A55FC393-CA2F-4391-8320-235178176D05}"/>
                    </a:ext>
                  </a:extLst>
                </p:cNvPr>
                <p:cNvSpPr/>
                <p:nvPr/>
              </p:nvSpPr>
              <p:spPr>
                <a:xfrm>
                  <a:off x="4104170" y="4892742"/>
                  <a:ext cx="1229771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Rabies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1ABC645-0F95-4EE6-96A1-628F6C503961}"/>
                    </a:ext>
                  </a:extLst>
                </p:cNvPr>
                <p:cNvSpPr/>
                <p:nvPr/>
              </p:nvSpPr>
              <p:spPr>
                <a:xfrm>
                  <a:off x="5333940" y="4892742"/>
                  <a:ext cx="1052623" cy="361507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97AC1D-26CF-450C-963E-582BD95AE557}"/>
                  </a:ext>
                </a:extLst>
              </p:cNvPr>
              <p:cNvGrpSpPr/>
              <p:nvPr/>
            </p:nvGrpSpPr>
            <p:grpSpPr>
              <a:xfrm>
                <a:off x="2932690" y="1381746"/>
                <a:ext cx="1581366" cy="1958461"/>
                <a:chOff x="3674520" y="3767102"/>
                <a:chExt cx="2200346" cy="3118005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242D812B-448E-49D4-865B-124268AF09B3}"/>
                    </a:ext>
                  </a:extLst>
                </p:cNvPr>
                <p:cNvGrpSpPr/>
                <p:nvPr/>
              </p:nvGrpSpPr>
              <p:grpSpPr>
                <a:xfrm>
                  <a:off x="4005955" y="4200789"/>
                  <a:ext cx="1856965" cy="2549634"/>
                  <a:chOff x="6280232" y="4109377"/>
                  <a:chExt cx="1856965" cy="2549634"/>
                </a:xfrm>
                <a:grpFill/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4A28882C-8AB1-4859-9B8B-1598E76532E0}"/>
                      </a:ext>
                    </a:extLst>
                  </p:cNvPr>
                  <p:cNvSpPr/>
                  <p:nvPr/>
                </p:nvSpPr>
                <p:spPr>
                  <a:xfrm>
                    <a:off x="6280232" y="410937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8B430690-306A-4FB2-A019-65CCA81189A8}"/>
                      </a:ext>
                    </a:extLst>
                  </p:cNvPr>
                  <p:cNvSpPr/>
                  <p:nvPr/>
                </p:nvSpPr>
                <p:spPr>
                  <a:xfrm>
                    <a:off x="6648799" y="410937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A9022F3C-975C-4B9F-AAB2-13BA627803D9}"/>
                      </a:ext>
                    </a:extLst>
                  </p:cNvPr>
                  <p:cNvSpPr/>
                  <p:nvPr/>
                </p:nvSpPr>
                <p:spPr>
                  <a:xfrm>
                    <a:off x="7024483" y="410937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F9F4CBCE-8404-4065-8BD4-D9C65E56ED5B}"/>
                      </a:ext>
                    </a:extLst>
                  </p:cNvPr>
                  <p:cNvSpPr/>
                  <p:nvPr/>
                </p:nvSpPr>
                <p:spPr>
                  <a:xfrm>
                    <a:off x="7393050" y="410937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27214D48-B577-4FD3-942C-63E1938E1588}"/>
                      </a:ext>
                    </a:extLst>
                  </p:cNvPr>
                  <p:cNvSpPr/>
                  <p:nvPr/>
                </p:nvSpPr>
                <p:spPr>
                  <a:xfrm>
                    <a:off x="7768609" y="410937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F00A4A66-7DEB-4B04-A925-09644C6C7D73}"/>
                      </a:ext>
                    </a:extLst>
                  </p:cNvPr>
                  <p:cNvSpPr/>
                  <p:nvPr/>
                </p:nvSpPr>
                <p:spPr>
                  <a:xfrm>
                    <a:off x="6280232" y="4476179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D53F4381-75B7-4DCE-A127-1234B4D255AF}"/>
                      </a:ext>
                    </a:extLst>
                  </p:cNvPr>
                  <p:cNvSpPr/>
                  <p:nvPr/>
                </p:nvSpPr>
                <p:spPr>
                  <a:xfrm>
                    <a:off x="6648799" y="4476179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A5CB5C7C-BE4F-4398-AC3E-E87E93A53361}"/>
                      </a:ext>
                    </a:extLst>
                  </p:cNvPr>
                  <p:cNvSpPr/>
                  <p:nvPr/>
                </p:nvSpPr>
                <p:spPr>
                  <a:xfrm>
                    <a:off x="7024483" y="4476179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76E4A312-CB6B-4E64-80A8-126025712401}"/>
                      </a:ext>
                    </a:extLst>
                  </p:cNvPr>
                  <p:cNvSpPr/>
                  <p:nvPr/>
                </p:nvSpPr>
                <p:spPr>
                  <a:xfrm>
                    <a:off x="7393050" y="4476179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B7DEC93B-7419-4B7C-B654-35B7902EEBBB}"/>
                      </a:ext>
                    </a:extLst>
                  </p:cNvPr>
                  <p:cNvSpPr/>
                  <p:nvPr/>
                </p:nvSpPr>
                <p:spPr>
                  <a:xfrm>
                    <a:off x="7768609" y="4476179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46F76662-E123-40A4-BEF8-7723F020B707}"/>
                      </a:ext>
                    </a:extLst>
                  </p:cNvPr>
                  <p:cNvSpPr/>
                  <p:nvPr/>
                </p:nvSpPr>
                <p:spPr>
                  <a:xfrm>
                    <a:off x="6280284" y="4839286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3770BB33-5C82-476C-9A17-B244526DB189}"/>
                      </a:ext>
                    </a:extLst>
                  </p:cNvPr>
                  <p:cNvSpPr/>
                  <p:nvPr/>
                </p:nvSpPr>
                <p:spPr>
                  <a:xfrm>
                    <a:off x="6648851" y="4839286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CC01860B-EC79-43B5-BAD4-024C937CD8BB}"/>
                      </a:ext>
                    </a:extLst>
                  </p:cNvPr>
                  <p:cNvSpPr/>
                  <p:nvPr/>
                </p:nvSpPr>
                <p:spPr>
                  <a:xfrm>
                    <a:off x="7024535" y="4839286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FBBE0C81-3145-48F9-A253-DFFF47B14E5C}"/>
                      </a:ext>
                    </a:extLst>
                  </p:cNvPr>
                  <p:cNvSpPr/>
                  <p:nvPr/>
                </p:nvSpPr>
                <p:spPr>
                  <a:xfrm>
                    <a:off x="7393102" y="4839286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A1DF370-6CE7-4F62-A106-87FDAB07277F}"/>
                      </a:ext>
                    </a:extLst>
                  </p:cNvPr>
                  <p:cNvSpPr/>
                  <p:nvPr/>
                </p:nvSpPr>
                <p:spPr>
                  <a:xfrm>
                    <a:off x="7768661" y="4839286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66C4000-D705-48BB-AC43-74344609D6D0}"/>
                      </a:ext>
                    </a:extLst>
                  </p:cNvPr>
                  <p:cNvSpPr/>
                  <p:nvPr/>
                </p:nvSpPr>
                <p:spPr>
                  <a:xfrm>
                    <a:off x="6280284" y="5206088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5BD8D6AE-31DC-4072-9B3F-09FA979C6B8A}"/>
                      </a:ext>
                    </a:extLst>
                  </p:cNvPr>
                  <p:cNvSpPr/>
                  <p:nvPr/>
                </p:nvSpPr>
                <p:spPr>
                  <a:xfrm>
                    <a:off x="6648851" y="5206088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F925CFAB-0F8A-421B-A0F5-5A02C0D4B55E}"/>
                      </a:ext>
                    </a:extLst>
                  </p:cNvPr>
                  <p:cNvSpPr/>
                  <p:nvPr/>
                </p:nvSpPr>
                <p:spPr>
                  <a:xfrm>
                    <a:off x="7024535" y="5206088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CF4790E9-D7C1-405F-88D8-C0E80FEA388C}"/>
                      </a:ext>
                    </a:extLst>
                  </p:cNvPr>
                  <p:cNvSpPr/>
                  <p:nvPr/>
                </p:nvSpPr>
                <p:spPr>
                  <a:xfrm>
                    <a:off x="7393102" y="5206088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6BF064D-66B6-43BF-900F-27A0B3F8A124}"/>
                      </a:ext>
                    </a:extLst>
                  </p:cNvPr>
                  <p:cNvSpPr/>
                  <p:nvPr/>
                </p:nvSpPr>
                <p:spPr>
                  <a:xfrm>
                    <a:off x="7768661" y="5206088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7449B625-C60D-4F3C-8A73-BC95DD32FE4D}"/>
                      </a:ext>
                    </a:extLst>
                  </p:cNvPr>
                  <p:cNvSpPr/>
                  <p:nvPr/>
                </p:nvSpPr>
                <p:spPr>
                  <a:xfrm>
                    <a:off x="6280232" y="5567595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86EFCCBE-B583-4DE3-8EA9-D038D20C3956}"/>
                      </a:ext>
                    </a:extLst>
                  </p:cNvPr>
                  <p:cNvSpPr/>
                  <p:nvPr/>
                </p:nvSpPr>
                <p:spPr>
                  <a:xfrm>
                    <a:off x="6648799" y="5567595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9B1DAEAA-D318-45A7-A0EC-B5ABF41B38F3}"/>
                      </a:ext>
                    </a:extLst>
                  </p:cNvPr>
                  <p:cNvSpPr/>
                  <p:nvPr/>
                </p:nvSpPr>
                <p:spPr>
                  <a:xfrm>
                    <a:off x="7024483" y="5567595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29341D0E-3C4A-4641-8180-D20459C890A8}"/>
                      </a:ext>
                    </a:extLst>
                  </p:cNvPr>
                  <p:cNvSpPr/>
                  <p:nvPr/>
                </p:nvSpPr>
                <p:spPr>
                  <a:xfrm>
                    <a:off x="7393050" y="5567595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05D7E29-1C3E-4F32-95EB-5ED588C3622B}"/>
                      </a:ext>
                    </a:extLst>
                  </p:cNvPr>
                  <p:cNvSpPr/>
                  <p:nvPr/>
                </p:nvSpPr>
                <p:spPr>
                  <a:xfrm>
                    <a:off x="7768609" y="5567595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F756C0C-A146-433B-8326-D43EB3CC3930}"/>
                      </a:ext>
                    </a:extLst>
                  </p:cNvPr>
                  <p:cNvSpPr/>
                  <p:nvPr/>
                </p:nvSpPr>
                <p:spPr>
                  <a:xfrm>
                    <a:off x="6280232" y="593439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607A6CD4-129E-4C97-AB3B-705781B5DE99}"/>
                      </a:ext>
                    </a:extLst>
                  </p:cNvPr>
                  <p:cNvSpPr/>
                  <p:nvPr/>
                </p:nvSpPr>
                <p:spPr>
                  <a:xfrm>
                    <a:off x="6648799" y="593439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ED8AA157-A935-4145-8B40-21270AF6542E}"/>
                      </a:ext>
                    </a:extLst>
                  </p:cNvPr>
                  <p:cNvSpPr/>
                  <p:nvPr/>
                </p:nvSpPr>
                <p:spPr>
                  <a:xfrm>
                    <a:off x="7024483" y="593439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121C2F7-A693-4BC9-9DC5-05C549243B03}"/>
                      </a:ext>
                    </a:extLst>
                  </p:cNvPr>
                  <p:cNvSpPr/>
                  <p:nvPr/>
                </p:nvSpPr>
                <p:spPr>
                  <a:xfrm>
                    <a:off x="7393050" y="593439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D6A7ECF3-D26F-4D9A-A7BB-8430FA697422}"/>
                      </a:ext>
                    </a:extLst>
                  </p:cNvPr>
                  <p:cNvSpPr/>
                  <p:nvPr/>
                </p:nvSpPr>
                <p:spPr>
                  <a:xfrm>
                    <a:off x="7768609" y="5934397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9DFF17DB-D339-422A-A4AC-81805728F4D9}"/>
                      </a:ext>
                    </a:extLst>
                  </p:cNvPr>
                  <p:cNvSpPr/>
                  <p:nvPr/>
                </p:nvSpPr>
                <p:spPr>
                  <a:xfrm>
                    <a:off x="6280284" y="6297504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DB1720F5-48D3-47B3-89BF-AEB796061B5F}"/>
                      </a:ext>
                    </a:extLst>
                  </p:cNvPr>
                  <p:cNvSpPr/>
                  <p:nvPr/>
                </p:nvSpPr>
                <p:spPr>
                  <a:xfrm>
                    <a:off x="6648851" y="6297504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FF6600"/>
                        </a:solidFill>
                      </a:rPr>
                      <a:t>T</a:t>
                    </a: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E87FAEEC-1EAA-45A7-9141-F50E45DBFA6D}"/>
                      </a:ext>
                    </a:extLst>
                  </p:cNvPr>
                  <p:cNvSpPr/>
                  <p:nvPr/>
                </p:nvSpPr>
                <p:spPr>
                  <a:xfrm>
                    <a:off x="7024535" y="6297504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81D08066-D298-4DC6-93C4-E2B5E57AC752}"/>
                      </a:ext>
                    </a:extLst>
                  </p:cNvPr>
                  <p:cNvSpPr/>
                  <p:nvPr/>
                </p:nvSpPr>
                <p:spPr>
                  <a:xfrm>
                    <a:off x="7393102" y="6297504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454201E-D1B4-4005-BAA1-41BC9EA8749A}"/>
                      </a:ext>
                    </a:extLst>
                  </p:cNvPr>
                  <p:cNvSpPr/>
                  <p:nvPr/>
                </p:nvSpPr>
                <p:spPr>
                  <a:xfrm>
                    <a:off x="7768661" y="6297504"/>
                    <a:ext cx="368536" cy="361507"/>
                  </a:xfrm>
                  <a:prstGeom prst="rect">
                    <a:avLst/>
                  </a:prstGeom>
                  <a:grpFill/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006666"/>
                        </a:solidFill>
                      </a:rPr>
                      <a:t>F</a:t>
                    </a:r>
                  </a:p>
                </p:txBody>
              </p:sp>
            </p:grp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A92CB7BB-67CD-4E7D-9252-61260F3F5AA5}"/>
                    </a:ext>
                  </a:extLst>
                </p:cNvPr>
                <p:cNvSpPr txBox="1"/>
                <p:nvPr/>
              </p:nvSpPr>
              <p:spPr>
                <a:xfrm>
                  <a:off x="4029837" y="3767102"/>
                  <a:ext cx="1845029" cy="539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0  1  2  3  4 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C52A252B-F085-4A66-A3CF-C5068131A50F}"/>
                    </a:ext>
                  </a:extLst>
                </p:cNvPr>
                <p:cNvSpPr txBox="1"/>
                <p:nvPr/>
              </p:nvSpPr>
              <p:spPr>
                <a:xfrm>
                  <a:off x="3674520" y="4165598"/>
                  <a:ext cx="419772" cy="27195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dirty="0"/>
                    <a:t>0</a:t>
                  </a:r>
                </a:p>
                <a:p>
                  <a:r>
                    <a:rPr lang="en-US" sz="1500" dirty="0"/>
                    <a:t>1</a:t>
                  </a:r>
                </a:p>
                <a:p>
                  <a:r>
                    <a:rPr lang="en-US" sz="1500" dirty="0"/>
                    <a:t>2</a:t>
                  </a:r>
                </a:p>
                <a:p>
                  <a:r>
                    <a:rPr lang="en-US" sz="1500" dirty="0"/>
                    <a:t>3</a:t>
                  </a:r>
                </a:p>
                <a:p>
                  <a:r>
                    <a:rPr lang="en-US" sz="1500" dirty="0"/>
                    <a:t>4</a:t>
                  </a:r>
                </a:p>
                <a:p>
                  <a:r>
                    <a:rPr lang="en-US" sz="1500" dirty="0"/>
                    <a:t>5</a:t>
                  </a:r>
                </a:p>
                <a:p>
                  <a:r>
                    <a:rPr lang="en-US" sz="1500" dirty="0"/>
                    <a:t>6</a:t>
                  </a:r>
                </a:p>
              </p:txBody>
            </p:sp>
          </p:grp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D24A4A3-B1E4-4C58-813C-94948DA41271}"/>
                </a:ext>
              </a:extLst>
            </p:cNvPr>
            <p:cNvSpPr txBox="1"/>
            <p:nvPr/>
          </p:nvSpPr>
          <p:spPr>
            <a:xfrm>
              <a:off x="5159544" y="1695837"/>
              <a:ext cx="3208116" cy="1169551"/>
            </a:xfrm>
            <a:prstGeom prst="rect">
              <a:avLst/>
            </a:prstGeom>
            <a:solidFill>
              <a:srgbClr val="FBF4D9"/>
            </a:solidFill>
            <a:ln w="19050">
              <a:solidFill>
                <a:srgbClr val="FF99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Algorithm</a:t>
              </a:r>
              <a:endParaRPr lang="en-US" sz="1400" dirty="0"/>
            </a:p>
            <a:p>
              <a:r>
                <a:rPr lang="en-US" sz="1400" dirty="0"/>
                <a:t>1. Find the person’s row #.</a:t>
              </a:r>
            </a:p>
            <a:p>
              <a:r>
                <a:rPr lang="en-US" sz="1400" dirty="0"/>
                <a:t>2. Find the disease’s column #.</a:t>
              </a:r>
            </a:p>
            <a:p>
              <a:r>
                <a:rPr lang="en-US" sz="1400" dirty="0"/>
                <a:t>3. If the cell has True in it, the</a:t>
              </a:r>
              <a:br>
                <a:rPr lang="en-US" sz="1400" dirty="0"/>
              </a:br>
              <a:r>
                <a:rPr lang="en-US" sz="1400" dirty="0"/>
                <a:t>    person has had that disease.</a:t>
              </a: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531324" y="614792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he/she would have no idea how to use it!</a:t>
            </a:r>
          </a:p>
        </p:txBody>
      </p:sp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Therefore, every time you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new set of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data structures/algorithms</a:t>
            </a:r>
            <a:r>
              <a:rPr lang="en-US" sz="2000" dirty="0"/>
              <a:t>, it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6600CC"/>
                </a:solidFill>
              </a:rPr>
              <a:t>hasDisease</a:t>
            </a:r>
            <a:r>
              <a:rPr lang="en-US" sz="1800" dirty="0"/>
              <a:t>(string </a:t>
            </a:r>
            <a:r>
              <a:rPr lang="en-US" sz="1800" dirty="0">
                <a:solidFill>
                  <a:srgbClr val="006666"/>
                </a:solidFill>
              </a:rPr>
              <a:t>person</a:t>
            </a:r>
            <a:r>
              <a:rPr lang="en-US" sz="1800" dirty="0"/>
              <a:t>, string </a:t>
            </a:r>
            <a:r>
              <a:rPr lang="en-US" sz="1800" dirty="0">
                <a:solidFill>
                  <a:srgbClr val="006666"/>
                </a:solidFill>
              </a:rPr>
              <a:t>disease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infectPerson</a:t>
            </a:r>
            <a:r>
              <a:rPr lang="en-US" sz="1800" dirty="0"/>
              <a:t>(string </a:t>
            </a:r>
            <a:r>
              <a:rPr lang="en-US" sz="1800" dirty="0">
                <a:solidFill>
                  <a:srgbClr val="006666"/>
                </a:solidFill>
              </a:rPr>
              <a:t>person</a:t>
            </a:r>
            <a:r>
              <a:rPr lang="en-US" sz="1800" dirty="0"/>
              <a:t>, string </a:t>
            </a:r>
            <a:r>
              <a:rPr lang="en-US" sz="1800" dirty="0">
                <a:solidFill>
                  <a:srgbClr val="006666"/>
                </a:solidFill>
              </a:rPr>
              <a:t>disease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curePerson</a:t>
            </a:r>
            <a:r>
              <a:rPr lang="en-US" sz="1800" dirty="0"/>
              <a:t>(string </a:t>
            </a:r>
            <a:r>
              <a:rPr lang="en-US" sz="1800" dirty="0">
                <a:solidFill>
                  <a:srgbClr val="006666"/>
                </a:solidFill>
              </a:rPr>
              <a:t>person</a:t>
            </a:r>
            <a:r>
              <a:rPr lang="en-US" sz="1800" dirty="0"/>
              <a:t>, string </a:t>
            </a:r>
            <a:r>
              <a:rPr lang="en-US" sz="1800" dirty="0">
                <a:solidFill>
                  <a:srgbClr val="006666"/>
                </a:solidFill>
              </a:rPr>
              <a:t>disease</a:t>
            </a:r>
            <a:r>
              <a:rPr lang="en-US" sz="1800" dirty="0"/>
              <a:t>);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039311" y="1484276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63" y="1565597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18" y="1445443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infectPerson</a:t>
            </a:r>
            <a:r>
              <a:rPr lang="en-US" dirty="0">
                <a:solidFill>
                  <a:schemeClr val="tx1"/>
                </a:solidFill>
              </a:rPr>
              <a:t>(“Linda”, “Cold”);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hasDisease</a:t>
            </a:r>
            <a:r>
              <a:rPr lang="en-US" dirty="0">
                <a:solidFill>
                  <a:schemeClr val="tx1"/>
                </a:solidFill>
              </a:rPr>
              <a:t>(“David”, ”Herpes”)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“Time to go to the Ashe center!\n”;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031890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458853"/>
            <a:ext cx="8425584" cy="18651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367212" y="1856434"/>
            <a:ext cx="3788227" cy="135909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817154" y="315185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sordid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67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0.00017 -0.2747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017 -0.2747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00017 -0.2747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59268" y="2479675"/>
            <a:ext cx="9040812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15A198-1C1E-462D-AD0F-9EB926CB66B2}"/>
              </a:ext>
            </a:extLst>
          </p:cNvPr>
          <p:cNvGrpSpPr/>
          <p:nvPr/>
        </p:nvGrpSpPr>
        <p:grpSpPr>
          <a:xfrm>
            <a:off x="125275" y="2801025"/>
            <a:ext cx="2511673" cy="2023239"/>
            <a:chOff x="-2779635" y="2730987"/>
            <a:chExt cx="2511673" cy="202323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87316B-34A7-4A5F-88C5-45521A84090B}"/>
                </a:ext>
              </a:extLst>
            </p:cNvPr>
            <p:cNvGrpSpPr/>
            <p:nvPr/>
          </p:nvGrpSpPr>
          <p:grpSpPr>
            <a:xfrm>
              <a:off x="-1996805" y="2730987"/>
              <a:ext cx="1728843" cy="1873864"/>
              <a:chOff x="3674520" y="3767102"/>
              <a:chExt cx="2405548" cy="2983321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250837B-E64B-4AD5-BCF6-2C1B67A98F3F}"/>
                  </a:ext>
                </a:extLst>
              </p:cNvPr>
              <p:cNvGrpSpPr/>
              <p:nvPr/>
            </p:nvGrpSpPr>
            <p:grpSpPr>
              <a:xfrm>
                <a:off x="4005955" y="4200789"/>
                <a:ext cx="1856965" cy="2549634"/>
                <a:chOff x="6280232" y="4109377"/>
                <a:chExt cx="1856965" cy="2549634"/>
              </a:xfrm>
              <a:grpFill/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1BD2B52-216F-4D0B-B80F-C5C16088D555}"/>
                    </a:ext>
                  </a:extLst>
                </p:cNvPr>
                <p:cNvSpPr/>
                <p:nvPr/>
              </p:nvSpPr>
              <p:spPr>
                <a:xfrm>
                  <a:off x="6280232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C6E961A-310B-491A-8971-3460A314E209}"/>
                    </a:ext>
                  </a:extLst>
                </p:cNvPr>
                <p:cNvSpPr/>
                <p:nvPr/>
              </p:nvSpPr>
              <p:spPr>
                <a:xfrm>
                  <a:off x="664879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0DACEAC-BC9D-497C-8359-D726E23E22E8}"/>
                    </a:ext>
                  </a:extLst>
                </p:cNvPr>
                <p:cNvSpPr/>
                <p:nvPr/>
              </p:nvSpPr>
              <p:spPr>
                <a:xfrm>
                  <a:off x="7024483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119FBA8-72AB-4EEC-956A-AC3622301B12}"/>
                    </a:ext>
                  </a:extLst>
                </p:cNvPr>
                <p:cNvSpPr/>
                <p:nvPr/>
              </p:nvSpPr>
              <p:spPr>
                <a:xfrm>
                  <a:off x="7393050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08CAE29-0874-4450-97D6-495D8EAD7714}"/>
                    </a:ext>
                  </a:extLst>
                </p:cNvPr>
                <p:cNvSpPr/>
                <p:nvPr/>
              </p:nvSpPr>
              <p:spPr>
                <a:xfrm>
                  <a:off x="776860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7B4257E-DB4E-4375-8E10-CCA4CD7F9839}"/>
                    </a:ext>
                  </a:extLst>
                </p:cNvPr>
                <p:cNvSpPr/>
                <p:nvPr/>
              </p:nvSpPr>
              <p:spPr>
                <a:xfrm>
                  <a:off x="6280232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4ABF6A-52AD-4982-BA92-E46CE3ED1EE7}"/>
                    </a:ext>
                  </a:extLst>
                </p:cNvPr>
                <p:cNvSpPr/>
                <p:nvPr/>
              </p:nvSpPr>
              <p:spPr>
                <a:xfrm>
                  <a:off x="664879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E123C3-F0AA-4EC8-90BB-0FB8B3DC2D88}"/>
                    </a:ext>
                  </a:extLst>
                </p:cNvPr>
                <p:cNvSpPr/>
                <p:nvPr/>
              </p:nvSpPr>
              <p:spPr>
                <a:xfrm>
                  <a:off x="7024483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FE2A30A-3D40-48F6-81EE-2E97DD772F3D}"/>
                    </a:ext>
                  </a:extLst>
                </p:cNvPr>
                <p:cNvSpPr/>
                <p:nvPr/>
              </p:nvSpPr>
              <p:spPr>
                <a:xfrm>
                  <a:off x="7393050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B8E49C3-9C92-4BB6-A9B1-E9DE1C37E726}"/>
                    </a:ext>
                  </a:extLst>
                </p:cNvPr>
                <p:cNvSpPr/>
                <p:nvPr/>
              </p:nvSpPr>
              <p:spPr>
                <a:xfrm>
                  <a:off x="776860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6FB61C-65FE-4C46-9331-50FC10073F4C}"/>
                    </a:ext>
                  </a:extLst>
                </p:cNvPr>
                <p:cNvSpPr/>
                <p:nvPr/>
              </p:nvSpPr>
              <p:spPr>
                <a:xfrm>
                  <a:off x="6280284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D134462-8E13-43DB-BC57-0E5196D1C806}"/>
                    </a:ext>
                  </a:extLst>
                </p:cNvPr>
                <p:cNvSpPr/>
                <p:nvPr/>
              </p:nvSpPr>
              <p:spPr>
                <a:xfrm>
                  <a:off x="664885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76B56F0-56D6-4DE1-B4E2-7AE54C072F1E}"/>
                    </a:ext>
                  </a:extLst>
                </p:cNvPr>
                <p:cNvSpPr/>
                <p:nvPr/>
              </p:nvSpPr>
              <p:spPr>
                <a:xfrm>
                  <a:off x="7024535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A86E085-581B-4872-970F-298B5C97C997}"/>
                    </a:ext>
                  </a:extLst>
                </p:cNvPr>
                <p:cNvSpPr/>
                <p:nvPr/>
              </p:nvSpPr>
              <p:spPr>
                <a:xfrm>
                  <a:off x="7393102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F0A2CE-580F-4DCA-933B-6462A1149049}"/>
                    </a:ext>
                  </a:extLst>
                </p:cNvPr>
                <p:cNvSpPr/>
                <p:nvPr/>
              </p:nvSpPr>
              <p:spPr>
                <a:xfrm>
                  <a:off x="776866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A1AEF1D-836A-4157-AA00-2231F7D07C7F}"/>
                    </a:ext>
                  </a:extLst>
                </p:cNvPr>
                <p:cNvSpPr/>
                <p:nvPr/>
              </p:nvSpPr>
              <p:spPr>
                <a:xfrm>
                  <a:off x="6280284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D800879-38EB-44EE-8A40-FB587722C0E8}"/>
                    </a:ext>
                  </a:extLst>
                </p:cNvPr>
                <p:cNvSpPr/>
                <p:nvPr/>
              </p:nvSpPr>
              <p:spPr>
                <a:xfrm>
                  <a:off x="664885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C0E605-94DB-4243-AACD-7D0A2099D172}"/>
                    </a:ext>
                  </a:extLst>
                </p:cNvPr>
                <p:cNvSpPr/>
                <p:nvPr/>
              </p:nvSpPr>
              <p:spPr>
                <a:xfrm>
                  <a:off x="7024535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ABDBF0A-B529-4F4C-83A1-139BFDACE3EF}"/>
                    </a:ext>
                  </a:extLst>
                </p:cNvPr>
                <p:cNvSpPr/>
                <p:nvPr/>
              </p:nvSpPr>
              <p:spPr>
                <a:xfrm>
                  <a:off x="7393102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60D6B45-FE8B-4E0A-ADCC-A3297995A28B}"/>
                    </a:ext>
                  </a:extLst>
                </p:cNvPr>
                <p:cNvSpPr/>
                <p:nvPr/>
              </p:nvSpPr>
              <p:spPr>
                <a:xfrm>
                  <a:off x="776866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9B9E10A-75B3-4E12-92E3-26CFE61F014F}"/>
                    </a:ext>
                  </a:extLst>
                </p:cNvPr>
                <p:cNvSpPr/>
                <p:nvPr/>
              </p:nvSpPr>
              <p:spPr>
                <a:xfrm>
                  <a:off x="6280232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72D64E5-8FDC-44A0-9C81-7F23E3056310}"/>
                    </a:ext>
                  </a:extLst>
                </p:cNvPr>
                <p:cNvSpPr/>
                <p:nvPr/>
              </p:nvSpPr>
              <p:spPr>
                <a:xfrm>
                  <a:off x="664879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4D41868-EB76-41A4-A559-E75670A0639A}"/>
                    </a:ext>
                  </a:extLst>
                </p:cNvPr>
                <p:cNvSpPr/>
                <p:nvPr/>
              </p:nvSpPr>
              <p:spPr>
                <a:xfrm>
                  <a:off x="7024483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CC5BDA6-9C35-4A7A-9C4F-4D1B7EC8C2AC}"/>
                    </a:ext>
                  </a:extLst>
                </p:cNvPr>
                <p:cNvSpPr/>
                <p:nvPr/>
              </p:nvSpPr>
              <p:spPr>
                <a:xfrm>
                  <a:off x="7393050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AB346F-8D77-4ABD-AF3C-10F1768A59DB}"/>
                    </a:ext>
                  </a:extLst>
                </p:cNvPr>
                <p:cNvSpPr/>
                <p:nvPr/>
              </p:nvSpPr>
              <p:spPr>
                <a:xfrm>
                  <a:off x="776860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D2489E-5157-4A45-B717-50E1416784AC}"/>
                    </a:ext>
                  </a:extLst>
                </p:cNvPr>
                <p:cNvSpPr/>
                <p:nvPr/>
              </p:nvSpPr>
              <p:spPr>
                <a:xfrm>
                  <a:off x="6280232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9CA3BDE-36E4-41AE-A702-3414E9B90141}"/>
                    </a:ext>
                  </a:extLst>
                </p:cNvPr>
                <p:cNvSpPr/>
                <p:nvPr/>
              </p:nvSpPr>
              <p:spPr>
                <a:xfrm>
                  <a:off x="664879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8D0CE93-09FC-4D77-AF71-4497E1C056B8}"/>
                    </a:ext>
                  </a:extLst>
                </p:cNvPr>
                <p:cNvSpPr/>
                <p:nvPr/>
              </p:nvSpPr>
              <p:spPr>
                <a:xfrm>
                  <a:off x="7024483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53FABC2-0A9E-48B6-8EC7-009824EAD57F}"/>
                    </a:ext>
                  </a:extLst>
                </p:cNvPr>
                <p:cNvSpPr/>
                <p:nvPr/>
              </p:nvSpPr>
              <p:spPr>
                <a:xfrm>
                  <a:off x="7393050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AE1F94-30A7-4B45-9F80-AB9DB5CED407}"/>
                    </a:ext>
                  </a:extLst>
                </p:cNvPr>
                <p:cNvSpPr/>
                <p:nvPr/>
              </p:nvSpPr>
              <p:spPr>
                <a:xfrm>
                  <a:off x="776860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CF42CC-2CD7-4E04-9772-B2B13B33D63E}"/>
                    </a:ext>
                  </a:extLst>
                </p:cNvPr>
                <p:cNvSpPr/>
                <p:nvPr/>
              </p:nvSpPr>
              <p:spPr>
                <a:xfrm>
                  <a:off x="6280284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EAF4E72-D7F3-44E8-8D29-BA6A4822D478}"/>
                    </a:ext>
                  </a:extLst>
                </p:cNvPr>
                <p:cNvSpPr/>
                <p:nvPr/>
              </p:nvSpPr>
              <p:spPr>
                <a:xfrm>
                  <a:off x="664885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636DBC3-CF9C-4D13-9E00-5A120DDDF6E2}"/>
                    </a:ext>
                  </a:extLst>
                </p:cNvPr>
                <p:cNvSpPr/>
                <p:nvPr/>
              </p:nvSpPr>
              <p:spPr>
                <a:xfrm>
                  <a:off x="7024535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8FA602B-16B8-4D9A-9D7C-0A9902B8832A}"/>
                    </a:ext>
                  </a:extLst>
                </p:cNvPr>
                <p:cNvSpPr/>
                <p:nvPr/>
              </p:nvSpPr>
              <p:spPr>
                <a:xfrm>
                  <a:off x="7393102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ECADD2A-8E36-41AF-BCC6-6ED06BDC1780}"/>
                    </a:ext>
                  </a:extLst>
                </p:cNvPr>
                <p:cNvSpPr/>
                <p:nvPr/>
              </p:nvSpPr>
              <p:spPr>
                <a:xfrm>
                  <a:off x="776866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7B5F5-2670-4691-8B69-51363A7667B9}"/>
                  </a:ext>
                </a:extLst>
              </p:cNvPr>
              <p:cNvSpPr txBox="1"/>
              <p:nvPr/>
            </p:nvSpPr>
            <p:spPr>
              <a:xfrm>
                <a:off x="4029837" y="3767102"/>
                <a:ext cx="2050231" cy="58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0  1  2  3  4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2B29DC-CB40-481A-81A3-879467B5CBF1}"/>
                  </a:ext>
                </a:extLst>
              </p:cNvPr>
              <p:cNvSpPr txBox="1"/>
              <p:nvPr/>
            </p:nvSpPr>
            <p:spPr>
              <a:xfrm>
                <a:off x="3674520" y="4165598"/>
                <a:ext cx="408619" cy="2548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</a:t>
                </a:r>
              </a:p>
              <a:p>
                <a:r>
                  <a:rPr lang="en-US" sz="1400" dirty="0"/>
                  <a:t>1</a:t>
                </a:r>
              </a:p>
              <a:p>
                <a:r>
                  <a:rPr lang="en-US" sz="1400" dirty="0"/>
                  <a:t>2</a:t>
                </a:r>
              </a:p>
              <a:p>
                <a:r>
                  <a:rPr lang="en-US" sz="1400" dirty="0"/>
                  <a:t>3</a:t>
                </a:r>
              </a:p>
              <a:p>
                <a:r>
                  <a:rPr lang="en-US" sz="1400" dirty="0"/>
                  <a:t>4</a:t>
                </a:r>
              </a:p>
              <a:p>
                <a:r>
                  <a:rPr lang="en-US" sz="1400" dirty="0"/>
                  <a:t>5</a:t>
                </a:r>
              </a:p>
              <a:p>
                <a:r>
                  <a:rPr lang="en-US" sz="1400" dirty="0"/>
                  <a:t>6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B63769-A863-480E-90B6-2B0E7F856713}"/>
                </a:ext>
              </a:extLst>
            </p:cNvPr>
            <p:cNvGrpSpPr/>
            <p:nvPr/>
          </p:nvGrpSpPr>
          <p:grpSpPr>
            <a:xfrm>
              <a:off x="-2779635" y="3270375"/>
              <a:ext cx="1727231" cy="1225550"/>
              <a:chOff x="304800" y="4215648"/>
              <a:chExt cx="2105249" cy="251814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E67C9BC-A7D6-4150-BCBD-3B7911E3305B}"/>
                  </a:ext>
                </a:extLst>
              </p:cNvPr>
              <p:cNvGrpSpPr/>
              <p:nvPr/>
            </p:nvGrpSpPr>
            <p:grpSpPr>
              <a:xfrm>
                <a:off x="304800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AF82698-93B9-4B0C-A3F0-8F671C64D921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Cedric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A2C2794-7408-4DFE-940F-FF48F1EAD473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David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971DA56-CCF6-4857-A723-89DD40A4BD64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Isaac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677CC6E-EC17-42BA-A1D8-1843739993C3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James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EE910A2-3123-40A3-85A2-AA6F690E2F22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Linda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57EA41A-5121-4237-A027-2DE9A3910443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Nora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D8F313-6F0C-41E8-98E5-2F1D9A105EB1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Sally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E70D6D4-5439-4CC0-89E9-A0D309A4FA3F}"/>
                  </a:ext>
                </a:extLst>
              </p:cNvPr>
              <p:cNvGrpSpPr/>
              <p:nvPr/>
            </p:nvGrpSpPr>
            <p:grpSpPr>
              <a:xfrm>
                <a:off x="1357423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08E01BC-EFBA-40B4-8368-5EBBB6D1F4B0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6C45ECA-91F5-413C-B2F5-5A829525EBB8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1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16886EC-B2CA-4700-B7E1-823CBF19F703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12A68F-1209-4914-8B76-9C926FC8E8CA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3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2C64F1-EE57-4AFE-A160-732526CF255C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5D0471C-51A5-41F1-9D1D-51CED6673306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5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A520F1C6-A881-4474-8A5F-4CCF610B250F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006666"/>
                      </a:solidFill>
                    </a:rPr>
                    <a:t>6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63A9A-99F0-4C34-954C-3801A7157851}"/>
                </a:ext>
              </a:extLst>
            </p:cNvPr>
            <p:cNvGrpSpPr/>
            <p:nvPr/>
          </p:nvGrpSpPr>
          <p:grpSpPr>
            <a:xfrm>
              <a:off x="-2454893" y="3833570"/>
              <a:ext cx="1600193" cy="920656"/>
              <a:chOff x="4104167" y="3455581"/>
              <a:chExt cx="2282396" cy="1798668"/>
            </a:xfrm>
            <a:solidFill>
              <a:srgbClr val="E7F3FF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E7AEC32-5C70-409C-A816-C039CB6BC7F6}"/>
                  </a:ext>
                </a:extLst>
              </p:cNvPr>
              <p:cNvSpPr/>
              <p:nvPr/>
            </p:nvSpPr>
            <p:spPr>
              <a:xfrm>
                <a:off x="4104170" y="345558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40C275E-7BCF-442E-B39C-990E4A8BBC67}"/>
                  </a:ext>
                </a:extLst>
              </p:cNvPr>
              <p:cNvSpPr/>
              <p:nvPr/>
            </p:nvSpPr>
            <p:spPr>
              <a:xfrm>
                <a:off x="4104169" y="381531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Flu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AA1E610-B30D-42E8-9583-114EA199B520}"/>
                  </a:ext>
                </a:extLst>
              </p:cNvPr>
              <p:cNvSpPr/>
              <p:nvPr/>
            </p:nvSpPr>
            <p:spPr>
              <a:xfrm>
                <a:off x="4104168" y="417505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Herpes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6064C21-12EC-4718-85D7-6D5BA885185B}"/>
                  </a:ext>
                </a:extLst>
              </p:cNvPr>
              <p:cNvSpPr/>
              <p:nvPr/>
            </p:nvSpPr>
            <p:spPr>
              <a:xfrm>
                <a:off x="4104167" y="453478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Measles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07922D9-0A15-4C8B-9BCB-012397EDB6FB}"/>
                  </a:ext>
                </a:extLst>
              </p:cNvPr>
              <p:cNvSpPr/>
              <p:nvPr/>
            </p:nvSpPr>
            <p:spPr>
              <a:xfrm>
                <a:off x="5333940" y="345558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A8FF740-C37C-4166-87AB-F3AA5DC40249}"/>
                  </a:ext>
                </a:extLst>
              </p:cNvPr>
              <p:cNvSpPr/>
              <p:nvPr/>
            </p:nvSpPr>
            <p:spPr>
              <a:xfrm>
                <a:off x="5333939" y="3815316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48C9049-E3D3-445F-A65F-D7AB8149A1A4}"/>
                  </a:ext>
                </a:extLst>
              </p:cNvPr>
              <p:cNvSpPr/>
              <p:nvPr/>
            </p:nvSpPr>
            <p:spPr>
              <a:xfrm>
                <a:off x="5333938" y="417505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68E7F62-784C-4F7E-9A76-A0096D1E6365}"/>
                  </a:ext>
                </a:extLst>
              </p:cNvPr>
              <p:cNvSpPr/>
              <p:nvPr/>
            </p:nvSpPr>
            <p:spPr>
              <a:xfrm>
                <a:off x="5333937" y="4534785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87C385F-7565-4870-9036-844307C43FA8}"/>
                  </a:ext>
                </a:extLst>
              </p:cNvPr>
              <p:cNvSpPr/>
              <p:nvPr/>
            </p:nvSpPr>
            <p:spPr>
              <a:xfrm>
                <a:off x="4104170" y="4892742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Rabies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5CD9E8C-D5FD-4901-B961-CC1DC9E9E57F}"/>
                  </a:ext>
                </a:extLst>
              </p:cNvPr>
              <p:cNvSpPr/>
              <p:nvPr/>
            </p:nvSpPr>
            <p:spPr>
              <a:xfrm>
                <a:off x="5333940" y="4892742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</p:grp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6096430" y="3161244"/>
            <a:ext cx="2938560" cy="15542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500" dirty="0"/>
          </a:p>
          <a:p>
            <a:pPr eaLnBrk="1" hangingPunct="1"/>
            <a:r>
              <a:rPr lang="en-US" sz="1400" dirty="0"/>
              <a:t>bool </a:t>
            </a:r>
            <a:r>
              <a:rPr lang="en-US" sz="1400" dirty="0" err="1">
                <a:solidFill>
                  <a:srgbClr val="6600CC"/>
                </a:solidFill>
              </a:rPr>
              <a:t>hasDisease</a:t>
            </a:r>
            <a:r>
              <a:rPr lang="en-US" sz="1400" dirty="0"/>
              <a:t>(string </a:t>
            </a:r>
            <a:r>
              <a:rPr lang="en-US" sz="1400" dirty="0">
                <a:solidFill>
                  <a:srgbClr val="006666"/>
                </a:solidFill>
              </a:rPr>
              <a:t>person</a:t>
            </a:r>
            <a:r>
              <a:rPr lang="en-US" sz="1400" dirty="0"/>
              <a:t>,                 </a:t>
            </a:r>
            <a:br>
              <a:rPr lang="en-US" sz="1400" dirty="0"/>
            </a:br>
            <a:r>
              <a:rPr lang="en-US" sz="1400" dirty="0"/>
              <a:t>                  string </a:t>
            </a:r>
            <a:r>
              <a:rPr lang="en-US" sz="1400" dirty="0">
                <a:solidFill>
                  <a:srgbClr val="006666"/>
                </a:solidFill>
              </a:rPr>
              <a:t>disease</a:t>
            </a:r>
            <a:r>
              <a:rPr lang="en-US" sz="1400" dirty="0"/>
              <a:t>)</a:t>
            </a:r>
          </a:p>
          <a:p>
            <a:pPr eaLnBrk="1" hangingPunct="1"/>
            <a:r>
              <a:rPr lang="en-US" sz="1400" dirty="0"/>
              <a:t>void </a:t>
            </a:r>
            <a:r>
              <a:rPr lang="en-US" sz="1400" dirty="0" err="1">
                <a:solidFill>
                  <a:srgbClr val="6600CC"/>
                </a:solidFill>
              </a:rPr>
              <a:t>infectPerson</a:t>
            </a:r>
            <a:r>
              <a:rPr lang="en-US" sz="1400" dirty="0"/>
              <a:t>(string </a:t>
            </a:r>
            <a:r>
              <a:rPr lang="en-US" sz="1400" dirty="0">
                <a:solidFill>
                  <a:srgbClr val="006666"/>
                </a:solidFill>
              </a:rPr>
              <a:t>person</a:t>
            </a:r>
            <a:r>
              <a:rPr lang="en-US" sz="1400" dirty="0"/>
              <a:t>,        </a:t>
            </a:r>
            <a:br>
              <a:rPr lang="en-US" sz="1400" dirty="0"/>
            </a:br>
            <a:r>
              <a:rPr lang="en-US" sz="1400" dirty="0"/>
              <a:t>                    string </a:t>
            </a:r>
            <a:r>
              <a:rPr lang="en-US" sz="1400" dirty="0">
                <a:solidFill>
                  <a:srgbClr val="006666"/>
                </a:solidFill>
              </a:rPr>
              <a:t>disease</a:t>
            </a:r>
            <a:r>
              <a:rPr lang="en-US" sz="1400" dirty="0"/>
              <a:t>)</a:t>
            </a:r>
          </a:p>
          <a:p>
            <a:pPr eaLnBrk="1" hangingPunct="1"/>
            <a:r>
              <a:rPr lang="en-US" sz="1400" dirty="0"/>
              <a:t>void </a:t>
            </a:r>
            <a:r>
              <a:rPr lang="en-US" sz="1400" dirty="0" err="1">
                <a:solidFill>
                  <a:srgbClr val="6600CC"/>
                </a:solidFill>
              </a:rPr>
              <a:t>curePerson</a:t>
            </a:r>
            <a:r>
              <a:rPr lang="en-US" sz="1400" dirty="0"/>
              <a:t>(string </a:t>
            </a:r>
            <a:r>
              <a:rPr lang="en-US" sz="1400" dirty="0">
                <a:solidFill>
                  <a:srgbClr val="006666"/>
                </a:solidFill>
              </a:rPr>
              <a:t>person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/>
              <a:t>                 string </a:t>
            </a:r>
            <a:r>
              <a:rPr lang="en-US" sz="1400" dirty="0">
                <a:solidFill>
                  <a:srgbClr val="006666"/>
                </a:solidFill>
              </a:rPr>
              <a:t>disease</a:t>
            </a:r>
            <a:r>
              <a:rPr lang="en-US" sz="1400" dirty="0"/>
              <a:t>)</a:t>
            </a:r>
            <a:br>
              <a:rPr lang="en-US" sz="1400" dirty="0"/>
            </a:br>
            <a:endParaRPr lang="en-US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D437F8-0A04-4DBB-8C7A-3450FE8250F4}"/>
              </a:ext>
            </a:extLst>
          </p:cNvPr>
          <p:cNvSpPr/>
          <p:nvPr/>
        </p:nvSpPr>
        <p:spPr>
          <a:xfrm>
            <a:off x="2878385" y="3131133"/>
            <a:ext cx="2743768" cy="1600438"/>
          </a:xfrm>
          <a:prstGeom prst="rect">
            <a:avLst/>
          </a:prstGeom>
          <a:solidFill>
            <a:srgbClr val="FCCDC8"/>
          </a:solidFill>
        </p:spPr>
        <p:txBody>
          <a:bodyPr wrap="square">
            <a:spAutoFit/>
          </a:bodyPr>
          <a:lstStyle/>
          <a:p>
            <a:r>
              <a:rPr lang="en-US" sz="1400" u="sng" dirty="0" err="1"/>
              <a:t>hasDisease</a:t>
            </a:r>
            <a:r>
              <a:rPr lang="en-US" sz="1400" u="sng" dirty="0"/>
              <a:t>() Algorithm</a:t>
            </a:r>
            <a:endParaRPr lang="en-US" sz="1400" dirty="0"/>
          </a:p>
          <a:p>
            <a:r>
              <a:rPr lang="en-US" sz="1400" dirty="0"/>
              <a:t>1. Find the person’s row #.</a:t>
            </a:r>
          </a:p>
          <a:p>
            <a:r>
              <a:rPr lang="en-US" sz="1400" dirty="0"/>
              <a:t>2. Find the disease’s column #.</a:t>
            </a:r>
          </a:p>
          <a:p>
            <a:r>
              <a:rPr lang="en-US" sz="1400" dirty="0"/>
              <a:t>3. If the cell has True in it, the person has had that disease.</a:t>
            </a:r>
          </a:p>
          <a:p>
            <a:r>
              <a:rPr lang="en-US" sz="1400" dirty="0"/>
              <a:t>…</a:t>
            </a: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An </a:t>
            </a:r>
            <a:r>
              <a:rPr lang="en-US" dirty="0">
                <a:solidFill>
                  <a:srgbClr val="9900FF"/>
                </a:solidFill>
              </a:rPr>
              <a:t>Abstract Data Type</a:t>
            </a:r>
            <a:r>
              <a:rPr lang="en-US" dirty="0"/>
              <a:t> or </a:t>
            </a:r>
            <a:r>
              <a:rPr lang="en-US" dirty="0">
                <a:solidFill>
                  <a:srgbClr val="9900FF"/>
                </a:solidFill>
              </a:rPr>
              <a:t>ADT</a:t>
            </a:r>
            <a:r>
              <a:rPr lang="en-US" dirty="0"/>
              <a:t> is: </a:t>
            </a:r>
          </a:p>
          <a:p>
            <a:pPr algn="ctr"/>
            <a:br>
              <a:rPr lang="en-US" sz="1200" dirty="0"/>
            </a:br>
            <a:r>
              <a:rPr lang="en-US" dirty="0"/>
              <a:t>A coordinated group of</a:t>
            </a:r>
          </a:p>
          <a:p>
            <a:pPr marL="457200" indent="-457200" algn="ctr">
              <a:buAutoNum type="alphaLcParenBoth"/>
            </a:pPr>
            <a:r>
              <a:rPr lang="en-US" dirty="0">
                <a:solidFill>
                  <a:srgbClr val="6600CC"/>
                </a:solidFill>
              </a:rPr>
              <a:t>data structures</a:t>
            </a:r>
            <a:r>
              <a:rPr lang="en-US" dirty="0">
                <a:solidFill>
                  <a:srgbClr val="004846"/>
                </a:solidFill>
              </a:rPr>
              <a:t>, </a:t>
            </a:r>
            <a:r>
              <a:rPr lang="en-US" dirty="0">
                <a:solidFill>
                  <a:srgbClr val="6600CC"/>
                </a:solidFill>
              </a:rPr>
              <a:t>(b) algorithms</a:t>
            </a:r>
            <a:r>
              <a:rPr lang="en-US" dirty="0">
                <a:solidFill>
                  <a:srgbClr val="004846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004846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(c) interface functions</a:t>
            </a:r>
          </a:p>
          <a:p>
            <a:pPr algn="ctr"/>
            <a:r>
              <a:rPr lang="en-US" dirty="0"/>
              <a:t>that is used to solve a particular problem.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413529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492864" y="2487613"/>
            <a:ext cx="6511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9FFF1"/>
                </a:solidFill>
              </a:rPr>
              <a:t>Abstract Data Type  (for tracking diseases)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587464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3184952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 set of </a:t>
            </a:r>
            <a:r>
              <a:rPr lang="en-US" sz="1800" u="sng" dirty="0">
                <a:solidFill>
                  <a:srgbClr val="0000CC"/>
                </a:solidFill>
              </a:rPr>
              <a:t>algorithms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  <a:br>
              <a:rPr lang="en-US" sz="1800" dirty="0">
                <a:solidFill>
                  <a:srgbClr val="0000CC"/>
                </a:solidFill>
              </a:rPr>
            </a:br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No one outside of my ADT needs to know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671135" y="1129506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an </a:t>
            </a:r>
            <a:r>
              <a:rPr lang="en-US" sz="1800" u="sng" dirty="0">
                <a:solidFill>
                  <a:srgbClr val="0000CC"/>
                </a:solidFill>
              </a:rPr>
              <a:t>interface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If someone wants to use this ADT, he/she must call these three functions to work with it.</a:t>
            </a:r>
          </a:p>
          <a:p>
            <a:pPr algn="ctr"/>
            <a:endParaRPr lang="en-US" sz="800" dirty="0">
              <a:solidFill>
                <a:srgbClr val="004846"/>
              </a:solidFill>
            </a:endParaRPr>
          </a:p>
        </p:txBody>
      </p:sp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123827" y="2854326"/>
            <a:ext cx="2749876" cy="1984374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 set of </a:t>
            </a:r>
            <a:r>
              <a:rPr lang="en-US" sz="1800" u="sng" dirty="0">
                <a:solidFill>
                  <a:srgbClr val="0000CC"/>
                </a:solidFill>
              </a:rPr>
              <a:t>data structures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177372" grpId="0" animBg="1"/>
      <p:bldP spid="7" grpId="0" animBg="1"/>
      <p:bldP spid="24592" grpId="0" uiExpand="1" build="p"/>
      <p:bldP spid="24595" grpId="0"/>
      <p:bldP spid="31957" grpId="0"/>
      <p:bldP spid="31958" grpId="0"/>
      <p:bldP spid="2" grpId="0" uiExpand="1" build="p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08379" y="728663"/>
            <a:ext cx="89066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In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r>
              <a:rPr lang="en-US" dirty="0"/>
              <a:t>, we use</a:t>
            </a:r>
            <a:r>
              <a:rPr lang="en-US" dirty="0">
                <a:solidFill>
                  <a:srgbClr val="6600CC"/>
                </a:solidFill>
              </a:rPr>
              <a:t> classes</a:t>
            </a:r>
            <a:r>
              <a:rPr lang="en-US" dirty="0"/>
              <a:t> to define ADTs in our programs!</a:t>
            </a:r>
          </a:p>
          <a:p>
            <a:pPr algn="ctr" eaLnBrk="1" hangingPunct="1"/>
            <a:r>
              <a:rPr lang="en-US" dirty="0"/>
              <a:t>Each C++ class can hold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, </a:t>
            </a:r>
            <a:r>
              <a:rPr lang="en-US" dirty="0">
                <a:solidFill>
                  <a:srgbClr val="6600CC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interface </a:t>
            </a:r>
            <a:r>
              <a:rPr lang="en-US" dirty="0" err="1">
                <a:solidFill>
                  <a:srgbClr val="6600CC"/>
                </a:solidFill>
              </a:rPr>
              <a:t>funcs</a:t>
            </a:r>
            <a:r>
              <a:rPr lang="en-US" dirty="0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DiseaseTracker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infectPerson</a:t>
            </a:r>
            <a:r>
              <a:rPr lang="en-US" sz="1800" dirty="0"/>
              <a:t>(“Carey”,</a:t>
            </a:r>
            <a:br>
              <a:rPr lang="en-US" sz="1800" dirty="0"/>
            </a:br>
            <a:r>
              <a:rPr lang="en-US" sz="1800" dirty="0"/>
              <a:t>                              ”Cooties”); </a:t>
            </a:r>
          </a:p>
          <a:p>
            <a:r>
              <a:rPr lang="en-US" sz="1800" dirty="0"/>
              <a:t>   x.</a:t>
            </a:r>
            <a:r>
              <a:rPr lang="en-US" sz="1800" dirty="0">
                <a:solidFill>
                  <a:srgbClr val="9900FF"/>
                </a:solidFill>
              </a:rPr>
              <a:t> </a:t>
            </a:r>
            <a:r>
              <a:rPr lang="en-US" sz="1800" dirty="0" err="1">
                <a:solidFill>
                  <a:srgbClr val="9900FF"/>
                </a:solidFill>
              </a:rPr>
              <a:t>infectPerson</a:t>
            </a:r>
            <a:r>
              <a:rPr lang="en-US" sz="1800" dirty="0"/>
              <a:t>(“David”,</a:t>
            </a:r>
          </a:p>
          <a:p>
            <a:r>
              <a:rPr lang="en-US" sz="1800" dirty="0"/>
              <a:t>                             ”Explosive Diarrhea”);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person, disease;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person &gt;&gt; disease;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hasDisease</a:t>
            </a:r>
            <a:r>
              <a:rPr lang="en-US" sz="1800" dirty="0"/>
              <a:t>(person,</a:t>
            </a:r>
            <a:br>
              <a:rPr lang="en-US" sz="1800" dirty="0"/>
            </a:br>
            <a:r>
              <a:rPr lang="en-US" sz="1800" dirty="0"/>
              <a:t>                                disease)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person &lt;&lt; “ has got “ </a:t>
            </a:r>
            <a:br>
              <a:rPr lang="en-US" sz="1800" dirty="0"/>
            </a:br>
            <a:r>
              <a:rPr lang="en-US" sz="1800" dirty="0"/>
              <a:t>             &lt;&lt; disease;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721336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And yet all of its underlying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structures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algorithms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are </a:t>
            </a:r>
            <a:r>
              <a:rPr lang="en-US" dirty="0">
                <a:solidFill>
                  <a:srgbClr val="006666"/>
                </a:solidFill>
              </a:rPr>
              <a:t>hidden</a:t>
            </a:r>
            <a:r>
              <a:rPr lang="en-US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1504744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4917101" y="3325634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1893974" y="521541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1642063" y="2311399"/>
            <a:ext cx="322521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2031293" y="3554234"/>
            <a:ext cx="2885808" cy="1661176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760427"/>
            <a:ext cx="3921125" cy="45857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A C++ disease tracking class…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DiseaseTracker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302764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hasDisease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infectPerson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726752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420922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4B886-DC10-4D26-BFB6-FB36DA44C2C9}"/>
              </a:ext>
            </a:extLst>
          </p:cNvPr>
          <p:cNvGrpSpPr/>
          <p:nvPr/>
        </p:nvGrpSpPr>
        <p:grpSpPr>
          <a:xfrm>
            <a:off x="2255838" y="152400"/>
            <a:ext cx="3154362" cy="2111375"/>
            <a:chOff x="2255838" y="152400"/>
            <a:chExt cx="3154362" cy="2111375"/>
          </a:xfrm>
        </p:grpSpPr>
        <p:grpSp>
          <p:nvGrpSpPr>
            <p:cNvPr id="2" name="Group 47"/>
            <p:cNvGrpSpPr>
              <a:grpSpLocks/>
            </p:cNvGrpSpPr>
            <p:nvPr/>
          </p:nvGrpSpPr>
          <p:grpSpPr bwMode="auto">
            <a:xfrm>
              <a:off x="2255838" y="152400"/>
              <a:ext cx="3154362" cy="2111375"/>
              <a:chOff x="1421" y="96"/>
              <a:chExt cx="1987" cy="1330"/>
            </a:xfrm>
          </p:grpSpPr>
          <p:sp>
            <p:nvSpPr>
              <p:cNvPr id="32796" name="Rectangle 41"/>
              <p:cNvSpPr>
                <a:spLocks noChangeArrowheads="1"/>
              </p:cNvSpPr>
              <p:nvPr/>
            </p:nvSpPr>
            <p:spPr bwMode="auto">
              <a:xfrm>
                <a:off x="1421" y="9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32801" name="Picture 4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" y="14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01AA23-BFA8-4AF9-A2DB-F70398D960CC}"/>
                </a:ext>
              </a:extLst>
            </p:cNvPr>
            <p:cNvGrpSpPr/>
            <p:nvPr/>
          </p:nvGrpSpPr>
          <p:grpSpPr>
            <a:xfrm>
              <a:off x="3817926" y="657649"/>
              <a:ext cx="1340655" cy="1414644"/>
              <a:chOff x="3674520" y="4165598"/>
              <a:chExt cx="2188400" cy="2584825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B06F0B-3F19-44FE-B452-1494B13D8EDA}"/>
                  </a:ext>
                </a:extLst>
              </p:cNvPr>
              <p:cNvGrpSpPr/>
              <p:nvPr/>
            </p:nvGrpSpPr>
            <p:grpSpPr>
              <a:xfrm>
                <a:off x="4005955" y="4200789"/>
                <a:ext cx="1856965" cy="2549634"/>
                <a:chOff x="6280232" y="4109377"/>
                <a:chExt cx="1856965" cy="2549634"/>
              </a:xfrm>
              <a:grp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1648EB-0F8F-46D5-BDCC-2C55E1BF57BA}"/>
                    </a:ext>
                  </a:extLst>
                </p:cNvPr>
                <p:cNvSpPr/>
                <p:nvPr/>
              </p:nvSpPr>
              <p:spPr>
                <a:xfrm>
                  <a:off x="6280232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CFA7709-E56D-4FBA-8CB6-C95BCC615031}"/>
                    </a:ext>
                  </a:extLst>
                </p:cNvPr>
                <p:cNvSpPr/>
                <p:nvPr/>
              </p:nvSpPr>
              <p:spPr>
                <a:xfrm>
                  <a:off x="664879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B807A9-BA29-47E0-BA0E-4E30F0F268EE}"/>
                    </a:ext>
                  </a:extLst>
                </p:cNvPr>
                <p:cNvSpPr/>
                <p:nvPr/>
              </p:nvSpPr>
              <p:spPr>
                <a:xfrm>
                  <a:off x="7024483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B2504A3-1668-4CC6-B994-6478C9782860}"/>
                    </a:ext>
                  </a:extLst>
                </p:cNvPr>
                <p:cNvSpPr/>
                <p:nvPr/>
              </p:nvSpPr>
              <p:spPr>
                <a:xfrm>
                  <a:off x="7393050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378B088-69FB-4494-B2EF-151822824C9A}"/>
                    </a:ext>
                  </a:extLst>
                </p:cNvPr>
                <p:cNvSpPr/>
                <p:nvPr/>
              </p:nvSpPr>
              <p:spPr>
                <a:xfrm>
                  <a:off x="776860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FB061C6-17BB-4543-A327-54BEFEBA5C02}"/>
                    </a:ext>
                  </a:extLst>
                </p:cNvPr>
                <p:cNvSpPr/>
                <p:nvPr/>
              </p:nvSpPr>
              <p:spPr>
                <a:xfrm>
                  <a:off x="6280232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65CA6257-8884-4278-8406-534341D10669}"/>
                    </a:ext>
                  </a:extLst>
                </p:cNvPr>
                <p:cNvSpPr/>
                <p:nvPr/>
              </p:nvSpPr>
              <p:spPr>
                <a:xfrm>
                  <a:off x="664879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96B9038-1906-4C6A-A6D4-924C472AD801}"/>
                    </a:ext>
                  </a:extLst>
                </p:cNvPr>
                <p:cNvSpPr/>
                <p:nvPr/>
              </p:nvSpPr>
              <p:spPr>
                <a:xfrm>
                  <a:off x="7024483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847AB96-1ABF-4ABE-8132-AFEC1064EEDA}"/>
                    </a:ext>
                  </a:extLst>
                </p:cNvPr>
                <p:cNvSpPr/>
                <p:nvPr/>
              </p:nvSpPr>
              <p:spPr>
                <a:xfrm>
                  <a:off x="7393050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FE5816E-89F7-4199-94BC-201AB0D41A47}"/>
                    </a:ext>
                  </a:extLst>
                </p:cNvPr>
                <p:cNvSpPr/>
                <p:nvPr/>
              </p:nvSpPr>
              <p:spPr>
                <a:xfrm>
                  <a:off x="776860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E610221-F4A4-483A-9133-7E1255E57971}"/>
                    </a:ext>
                  </a:extLst>
                </p:cNvPr>
                <p:cNvSpPr/>
                <p:nvPr/>
              </p:nvSpPr>
              <p:spPr>
                <a:xfrm>
                  <a:off x="6280284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4597FB9-CC4D-4B25-BF44-94EA7DAE7AF9}"/>
                    </a:ext>
                  </a:extLst>
                </p:cNvPr>
                <p:cNvSpPr/>
                <p:nvPr/>
              </p:nvSpPr>
              <p:spPr>
                <a:xfrm>
                  <a:off x="664885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05CCE77-887D-403F-9784-0F531147483C}"/>
                    </a:ext>
                  </a:extLst>
                </p:cNvPr>
                <p:cNvSpPr/>
                <p:nvPr/>
              </p:nvSpPr>
              <p:spPr>
                <a:xfrm>
                  <a:off x="7024535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B3E3731-19B6-4897-9FE4-D403046C0F1F}"/>
                    </a:ext>
                  </a:extLst>
                </p:cNvPr>
                <p:cNvSpPr/>
                <p:nvPr/>
              </p:nvSpPr>
              <p:spPr>
                <a:xfrm>
                  <a:off x="7393102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5A7E100-660D-4B4D-9896-8C9D3B1C4EA1}"/>
                    </a:ext>
                  </a:extLst>
                </p:cNvPr>
                <p:cNvSpPr/>
                <p:nvPr/>
              </p:nvSpPr>
              <p:spPr>
                <a:xfrm>
                  <a:off x="776866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43759A1-B7D0-48D6-802D-03B430F7248A}"/>
                    </a:ext>
                  </a:extLst>
                </p:cNvPr>
                <p:cNvSpPr/>
                <p:nvPr/>
              </p:nvSpPr>
              <p:spPr>
                <a:xfrm>
                  <a:off x="6280284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D913AB5-90B5-4991-8D87-644AE54A2D04}"/>
                    </a:ext>
                  </a:extLst>
                </p:cNvPr>
                <p:cNvSpPr/>
                <p:nvPr/>
              </p:nvSpPr>
              <p:spPr>
                <a:xfrm>
                  <a:off x="664885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7CCC62A-D169-415B-A81C-B9E0E5E7B6EA}"/>
                    </a:ext>
                  </a:extLst>
                </p:cNvPr>
                <p:cNvSpPr/>
                <p:nvPr/>
              </p:nvSpPr>
              <p:spPr>
                <a:xfrm>
                  <a:off x="7024535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0CDE9D9-4E1A-4CEB-AAE1-F01FFD58753A}"/>
                    </a:ext>
                  </a:extLst>
                </p:cNvPr>
                <p:cNvSpPr/>
                <p:nvPr/>
              </p:nvSpPr>
              <p:spPr>
                <a:xfrm>
                  <a:off x="7393102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C2DA256-E21F-4C85-AFA3-57EED745A2D0}"/>
                    </a:ext>
                  </a:extLst>
                </p:cNvPr>
                <p:cNvSpPr/>
                <p:nvPr/>
              </p:nvSpPr>
              <p:spPr>
                <a:xfrm>
                  <a:off x="776866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D3EA068-CF66-47D9-BB2F-D88C1964DC2B}"/>
                    </a:ext>
                  </a:extLst>
                </p:cNvPr>
                <p:cNvSpPr/>
                <p:nvPr/>
              </p:nvSpPr>
              <p:spPr>
                <a:xfrm>
                  <a:off x="6280232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8FA01B7-C256-4921-B051-E2D1B8234361}"/>
                    </a:ext>
                  </a:extLst>
                </p:cNvPr>
                <p:cNvSpPr/>
                <p:nvPr/>
              </p:nvSpPr>
              <p:spPr>
                <a:xfrm>
                  <a:off x="664879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5EF012F-1F85-429C-AD52-2D2DB78BE230}"/>
                    </a:ext>
                  </a:extLst>
                </p:cNvPr>
                <p:cNvSpPr/>
                <p:nvPr/>
              </p:nvSpPr>
              <p:spPr>
                <a:xfrm>
                  <a:off x="7024483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067BECD-AFAC-4EE1-87C3-F84FC7B11BF1}"/>
                    </a:ext>
                  </a:extLst>
                </p:cNvPr>
                <p:cNvSpPr/>
                <p:nvPr/>
              </p:nvSpPr>
              <p:spPr>
                <a:xfrm>
                  <a:off x="7393050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A8FF303-3855-4168-B417-A5E221FC3E6D}"/>
                    </a:ext>
                  </a:extLst>
                </p:cNvPr>
                <p:cNvSpPr/>
                <p:nvPr/>
              </p:nvSpPr>
              <p:spPr>
                <a:xfrm>
                  <a:off x="776860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E699AB36-3070-49B7-8E3E-ED4BCF92DA59}"/>
                    </a:ext>
                  </a:extLst>
                </p:cNvPr>
                <p:cNvSpPr/>
                <p:nvPr/>
              </p:nvSpPr>
              <p:spPr>
                <a:xfrm>
                  <a:off x="6280232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A09C153-C92B-46A4-A87A-776F3B11E50C}"/>
                    </a:ext>
                  </a:extLst>
                </p:cNvPr>
                <p:cNvSpPr/>
                <p:nvPr/>
              </p:nvSpPr>
              <p:spPr>
                <a:xfrm>
                  <a:off x="664879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B2E3B1E-ACA6-4C8D-AED5-807612C54F30}"/>
                    </a:ext>
                  </a:extLst>
                </p:cNvPr>
                <p:cNvSpPr/>
                <p:nvPr/>
              </p:nvSpPr>
              <p:spPr>
                <a:xfrm>
                  <a:off x="7024483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39A3EEB-A54F-41F3-998D-B9996DB48D94}"/>
                    </a:ext>
                  </a:extLst>
                </p:cNvPr>
                <p:cNvSpPr/>
                <p:nvPr/>
              </p:nvSpPr>
              <p:spPr>
                <a:xfrm>
                  <a:off x="7393050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EB8E3A2-F98C-491A-8A0B-F29EB493CE11}"/>
                    </a:ext>
                  </a:extLst>
                </p:cNvPr>
                <p:cNvSpPr/>
                <p:nvPr/>
              </p:nvSpPr>
              <p:spPr>
                <a:xfrm>
                  <a:off x="776860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6C6C306-2FBB-442B-97DB-4617FA429E24}"/>
                    </a:ext>
                  </a:extLst>
                </p:cNvPr>
                <p:cNvSpPr/>
                <p:nvPr/>
              </p:nvSpPr>
              <p:spPr>
                <a:xfrm>
                  <a:off x="6280284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1CB110E-6647-4CCF-8BAC-7BE32C6B79F6}"/>
                    </a:ext>
                  </a:extLst>
                </p:cNvPr>
                <p:cNvSpPr/>
                <p:nvPr/>
              </p:nvSpPr>
              <p:spPr>
                <a:xfrm>
                  <a:off x="664885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5B7FD1C-5477-46C1-81C0-DA082E940044}"/>
                    </a:ext>
                  </a:extLst>
                </p:cNvPr>
                <p:cNvSpPr/>
                <p:nvPr/>
              </p:nvSpPr>
              <p:spPr>
                <a:xfrm>
                  <a:off x="7024535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A42A815-DC6F-4A14-945F-10A09D80B02C}"/>
                    </a:ext>
                  </a:extLst>
                </p:cNvPr>
                <p:cNvSpPr/>
                <p:nvPr/>
              </p:nvSpPr>
              <p:spPr>
                <a:xfrm>
                  <a:off x="7393102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4599D7D-6307-4027-A23A-75427CD68DCF}"/>
                    </a:ext>
                  </a:extLst>
                </p:cNvPr>
                <p:cNvSpPr/>
                <p:nvPr/>
              </p:nvSpPr>
              <p:spPr>
                <a:xfrm>
                  <a:off x="776866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D00E21-0791-4166-A5D1-C1702D795100}"/>
                  </a:ext>
                </a:extLst>
              </p:cNvPr>
              <p:cNvSpPr txBox="1"/>
              <p:nvPr/>
            </p:nvSpPr>
            <p:spPr>
              <a:xfrm>
                <a:off x="3674520" y="4165598"/>
                <a:ext cx="370702" cy="1947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0</a:t>
                </a:r>
              </a:p>
              <a:p>
                <a:r>
                  <a:rPr lang="en-US" sz="1050" dirty="0"/>
                  <a:t>1</a:t>
                </a:r>
              </a:p>
              <a:p>
                <a:r>
                  <a:rPr lang="en-US" sz="1050" dirty="0"/>
                  <a:t>2</a:t>
                </a:r>
              </a:p>
              <a:p>
                <a:r>
                  <a:rPr lang="en-US" sz="1050" dirty="0"/>
                  <a:t>3</a:t>
                </a:r>
              </a:p>
              <a:p>
                <a:r>
                  <a:rPr lang="en-US" sz="1050" dirty="0"/>
                  <a:t>4</a:t>
                </a:r>
              </a:p>
              <a:p>
                <a:r>
                  <a:rPr lang="en-US" sz="1050" dirty="0"/>
                  <a:t>5</a:t>
                </a:r>
              </a:p>
              <a:p>
                <a:r>
                  <a:rPr lang="en-US" sz="1050" dirty="0"/>
                  <a:t>6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8FA25D-540D-4F28-88CA-425C20F9DEFF}"/>
                </a:ext>
              </a:extLst>
            </p:cNvPr>
            <p:cNvGrpSpPr/>
            <p:nvPr/>
          </p:nvGrpSpPr>
          <p:grpSpPr>
            <a:xfrm>
              <a:off x="2357678" y="940611"/>
              <a:ext cx="1472310" cy="1067847"/>
              <a:chOff x="304800" y="4215648"/>
              <a:chExt cx="2105249" cy="251814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06952A7-4C68-408A-B099-4B4619B4C411}"/>
                  </a:ext>
                </a:extLst>
              </p:cNvPr>
              <p:cNvGrpSpPr/>
              <p:nvPr/>
            </p:nvGrpSpPr>
            <p:grpSpPr>
              <a:xfrm>
                <a:off x="304800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564F894-4BAD-498B-AD9B-6627DAEFE539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Cedric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EC91FB5-A98E-4EC8-ACFB-9C9442F72679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David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5A21110-87A8-4615-A9DC-92CAFA240A0F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Isaac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F0C0064-D79B-48BA-8663-D42F960B0413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James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E443943-B5AB-4A43-881C-5813B1E1779C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Linda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877C91-3230-4627-B8C0-561523F9B9F3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Nora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5237CCB-9148-4ACA-99B1-3EBEC15DC12F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Sally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1CF15C2-2365-4427-BB2F-A804A620F151}"/>
                  </a:ext>
                </a:extLst>
              </p:cNvPr>
              <p:cNvGrpSpPr/>
              <p:nvPr/>
            </p:nvGrpSpPr>
            <p:grpSpPr>
              <a:xfrm>
                <a:off x="1357423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516A74E-B512-401F-B17A-44A20DC52ADC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7B336C-6941-4C41-A8C9-8A0F42F7F6AE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1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0B49785-6F6C-4FF2-931A-79F727BCF2FB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2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B979E87-0A7D-4F16-B2F5-5B8F4E954208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3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3D70127-EE3F-4C3E-B285-5E6F26350304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4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BB0E2B-E4E4-406C-8D39-8272F596216B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5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A850305-E4CD-4692-B34B-E73F74D36FA0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6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CE3816-20EE-44A1-8A05-1820CEE0C061}"/>
                </a:ext>
              </a:extLst>
            </p:cNvPr>
            <p:cNvGrpSpPr/>
            <p:nvPr/>
          </p:nvGrpSpPr>
          <p:grpSpPr>
            <a:xfrm>
              <a:off x="2634492" y="1431335"/>
              <a:ext cx="1364022" cy="802186"/>
              <a:chOff x="4104167" y="3455581"/>
              <a:chExt cx="2282396" cy="1798668"/>
            </a:xfrm>
            <a:solidFill>
              <a:srgbClr val="E7F3FF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AE31C9-BA86-416E-8B6F-98D085E643DE}"/>
                  </a:ext>
                </a:extLst>
              </p:cNvPr>
              <p:cNvSpPr/>
              <p:nvPr/>
            </p:nvSpPr>
            <p:spPr>
              <a:xfrm>
                <a:off x="4104170" y="345558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AB344D-F068-4949-9B77-FB632EB0321B}"/>
                  </a:ext>
                </a:extLst>
              </p:cNvPr>
              <p:cNvSpPr/>
              <p:nvPr/>
            </p:nvSpPr>
            <p:spPr>
              <a:xfrm>
                <a:off x="4104169" y="381531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Flu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501F33-61C0-4FDB-A51D-2BB714D18F72}"/>
                  </a:ext>
                </a:extLst>
              </p:cNvPr>
              <p:cNvSpPr/>
              <p:nvPr/>
            </p:nvSpPr>
            <p:spPr>
              <a:xfrm>
                <a:off x="4104168" y="417505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Herpes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C22678-32FC-4947-A257-F503BF253E3B}"/>
                  </a:ext>
                </a:extLst>
              </p:cNvPr>
              <p:cNvSpPr/>
              <p:nvPr/>
            </p:nvSpPr>
            <p:spPr>
              <a:xfrm>
                <a:off x="4104167" y="453478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Measles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8B18DA-223E-4C96-839F-EF460A5E0C4D}"/>
                  </a:ext>
                </a:extLst>
              </p:cNvPr>
              <p:cNvSpPr/>
              <p:nvPr/>
            </p:nvSpPr>
            <p:spPr>
              <a:xfrm>
                <a:off x="5333940" y="345558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5AE018B-DA7E-47B7-A7EB-54D326F6077B}"/>
                  </a:ext>
                </a:extLst>
              </p:cNvPr>
              <p:cNvSpPr/>
              <p:nvPr/>
            </p:nvSpPr>
            <p:spPr>
              <a:xfrm>
                <a:off x="5333939" y="3815316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9AB5833-8B83-4778-B360-4F1128A33F3A}"/>
                  </a:ext>
                </a:extLst>
              </p:cNvPr>
              <p:cNvSpPr/>
              <p:nvPr/>
            </p:nvSpPr>
            <p:spPr>
              <a:xfrm>
                <a:off x="5333938" y="417505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62F4A8-6B57-48E8-A500-E4682A7B6BC0}"/>
                  </a:ext>
                </a:extLst>
              </p:cNvPr>
              <p:cNvSpPr/>
              <p:nvPr/>
            </p:nvSpPr>
            <p:spPr>
              <a:xfrm>
                <a:off x="5333937" y="4534785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241CF8E-78D4-4089-AB1C-4F185FEA43A5}"/>
                  </a:ext>
                </a:extLst>
              </p:cNvPr>
              <p:cNvSpPr/>
              <p:nvPr/>
            </p:nvSpPr>
            <p:spPr>
              <a:xfrm>
                <a:off x="4104170" y="4892742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Rabies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7AB783-19DE-4733-A00D-E7846A1A5574}"/>
                  </a:ext>
                </a:extLst>
              </p:cNvPr>
              <p:cNvSpPr/>
              <p:nvPr/>
            </p:nvSpPr>
            <p:spPr>
              <a:xfrm>
                <a:off x="5333940" y="4892742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EF5CA1-4C71-41F5-9E55-4B335BCA9CAF}"/>
                </a:ext>
              </a:extLst>
            </p:cNvPr>
            <p:cNvSpPr/>
            <p:nvPr/>
          </p:nvSpPr>
          <p:spPr>
            <a:xfrm>
              <a:off x="3210063" y="1321476"/>
              <a:ext cx="2132205" cy="861774"/>
            </a:xfrm>
            <a:prstGeom prst="rect">
              <a:avLst/>
            </a:prstGeom>
            <a:solidFill>
              <a:srgbClr val="FCCDC8"/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00" u="sng" dirty="0" err="1"/>
                <a:t>hasDisease</a:t>
              </a:r>
              <a:r>
                <a:rPr lang="en-US" sz="1000" u="sng" dirty="0"/>
                <a:t>() Algorithm</a:t>
              </a:r>
              <a:endParaRPr lang="en-US" sz="1000" dirty="0"/>
            </a:p>
            <a:p>
              <a:r>
                <a:rPr lang="en-US" sz="1000" dirty="0"/>
                <a:t>1. Find the person’s row #.</a:t>
              </a:r>
            </a:p>
            <a:p>
              <a:r>
                <a:rPr lang="en-US" sz="1000" dirty="0"/>
                <a:t>2. Find the disease’s column #.</a:t>
              </a:r>
            </a:p>
            <a:p>
              <a:r>
                <a:rPr lang="en-US" sz="1000" dirty="0"/>
                <a:t>3. If the cell has True in it, the person has had that disease.</a:t>
              </a:r>
            </a:p>
          </p:txBody>
        </p:sp>
      </p:grp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>
            <a:extLst>
              <a:ext uri="{FF2B5EF4-FFF2-40B4-BE49-F238E27FC236}">
                <a16:creationId xmlns:a16="http://schemas.microsoft.com/office/drawing/2014/main" id="{1E151FEE-5E3A-462D-84EC-7CA692CBE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DiseaseTracker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infectPerson</a:t>
            </a:r>
            <a:r>
              <a:rPr lang="en-US" sz="1800" dirty="0"/>
              <a:t>(“Carey”,</a:t>
            </a:r>
            <a:br>
              <a:rPr lang="en-US" sz="1800" dirty="0"/>
            </a:br>
            <a:r>
              <a:rPr lang="en-US" sz="1800" dirty="0"/>
              <a:t>                              ”Cooties”); </a:t>
            </a:r>
          </a:p>
          <a:p>
            <a:r>
              <a:rPr lang="en-US" sz="1800" dirty="0"/>
              <a:t>   x.</a:t>
            </a:r>
            <a:r>
              <a:rPr lang="en-US" sz="1800" dirty="0">
                <a:solidFill>
                  <a:srgbClr val="9900FF"/>
                </a:solidFill>
              </a:rPr>
              <a:t> </a:t>
            </a:r>
            <a:r>
              <a:rPr lang="en-US" sz="1800" dirty="0" err="1">
                <a:solidFill>
                  <a:srgbClr val="9900FF"/>
                </a:solidFill>
              </a:rPr>
              <a:t>infectPerson</a:t>
            </a:r>
            <a:r>
              <a:rPr lang="en-US" sz="1800" dirty="0"/>
              <a:t>(“David”,</a:t>
            </a:r>
          </a:p>
          <a:p>
            <a:r>
              <a:rPr lang="en-US" sz="1800" dirty="0"/>
              <a:t>                             ”Explosive Diarrhea”);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person, disease;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person &gt;&gt; disease;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hasDisease</a:t>
            </a:r>
            <a:r>
              <a:rPr lang="en-US" sz="1800" dirty="0"/>
              <a:t>(person,</a:t>
            </a:r>
            <a:br>
              <a:rPr lang="en-US" sz="1800" dirty="0"/>
            </a:br>
            <a:r>
              <a:rPr lang="en-US" sz="1800" dirty="0"/>
              <a:t>                                disease)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person &lt;&lt; “ has got “ </a:t>
            </a:r>
            <a:br>
              <a:rPr lang="en-US" sz="1800" dirty="0"/>
            </a:br>
            <a:r>
              <a:rPr lang="en-US" sz="1800" dirty="0"/>
              <a:t>             &lt;&lt; disease;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8190B9-B36F-446D-A318-AE64DD970C34}"/>
              </a:ext>
            </a:extLst>
          </p:cNvPr>
          <p:cNvGrpSpPr/>
          <p:nvPr/>
        </p:nvGrpSpPr>
        <p:grpSpPr>
          <a:xfrm>
            <a:off x="2255838" y="152400"/>
            <a:ext cx="3154362" cy="2111375"/>
            <a:chOff x="2255838" y="152400"/>
            <a:chExt cx="3154362" cy="2111375"/>
          </a:xfrm>
        </p:grpSpPr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id="{1ABF8B1E-7897-4DD7-AF4A-11D207A9B2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5838" y="152400"/>
              <a:ext cx="3154362" cy="2111375"/>
              <a:chOff x="1421" y="96"/>
              <a:chExt cx="1987" cy="1330"/>
            </a:xfrm>
          </p:grpSpPr>
          <p:sp>
            <p:nvSpPr>
              <p:cNvPr id="99" name="Rectangle 41">
                <a:extLst>
                  <a:ext uri="{FF2B5EF4-FFF2-40B4-BE49-F238E27FC236}">
                    <a16:creationId xmlns:a16="http://schemas.microsoft.com/office/drawing/2014/main" id="{F141D93E-624C-4945-AFB5-031E36796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9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100" name="Picture 46">
                <a:extLst>
                  <a:ext uri="{FF2B5EF4-FFF2-40B4-BE49-F238E27FC236}">
                    <a16:creationId xmlns:a16="http://schemas.microsoft.com/office/drawing/2014/main" id="{F6A39010-C2A9-4ACB-A61E-A6B6C9E35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" y="14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CAA2A16-87B6-4877-8EB3-BA0B567A9313}"/>
                </a:ext>
              </a:extLst>
            </p:cNvPr>
            <p:cNvGrpSpPr/>
            <p:nvPr/>
          </p:nvGrpSpPr>
          <p:grpSpPr>
            <a:xfrm>
              <a:off x="3817926" y="657649"/>
              <a:ext cx="1340655" cy="1414644"/>
              <a:chOff x="3674520" y="4165598"/>
              <a:chExt cx="2188400" cy="2584825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C440120-9A85-4A15-AAC2-5816D6873F2B}"/>
                  </a:ext>
                </a:extLst>
              </p:cNvPr>
              <p:cNvGrpSpPr/>
              <p:nvPr/>
            </p:nvGrpSpPr>
            <p:grpSpPr>
              <a:xfrm>
                <a:off x="4005955" y="4200789"/>
                <a:ext cx="1856965" cy="2549634"/>
                <a:chOff x="6280232" y="4109377"/>
                <a:chExt cx="1856965" cy="2549634"/>
              </a:xfrm>
              <a:grpFill/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5A4D6E4-34D5-49EF-ABF5-29C038A56208}"/>
                    </a:ext>
                  </a:extLst>
                </p:cNvPr>
                <p:cNvSpPr/>
                <p:nvPr/>
              </p:nvSpPr>
              <p:spPr>
                <a:xfrm>
                  <a:off x="6280232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CE54A96-3ACF-47EE-A2B2-DFD84C80B3D4}"/>
                    </a:ext>
                  </a:extLst>
                </p:cNvPr>
                <p:cNvSpPr/>
                <p:nvPr/>
              </p:nvSpPr>
              <p:spPr>
                <a:xfrm>
                  <a:off x="664879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49CBEC9-C85B-4888-8FC3-FD7BAD21A27C}"/>
                    </a:ext>
                  </a:extLst>
                </p:cNvPr>
                <p:cNvSpPr/>
                <p:nvPr/>
              </p:nvSpPr>
              <p:spPr>
                <a:xfrm>
                  <a:off x="7024483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49F66C1-1EC6-430C-92F5-D7165B4606A6}"/>
                    </a:ext>
                  </a:extLst>
                </p:cNvPr>
                <p:cNvSpPr/>
                <p:nvPr/>
              </p:nvSpPr>
              <p:spPr>
                <a:xfrm>
                  <a:off x="7393050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DD3E8CE-7358-4416-ACFF-9CD78BF83502}"/>
                    </a:ext>
                  </a:extLst>
                </p:cNvPr>
                <p:cNvSpPr/>
                <p:nvPr/>
              </p:nvSpPr>
              <p:spPr>
                <a:xfrm>
                  <a:off x="7768609" y="410937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5496047-76E4-4831-B352-AB3DA5F5CDD0}"/>
                    </a:ext>
                  </a:extLst>
                </p:cNvPr>
                <p:cNvSpPr/>
                <p:nvPr/>
              </p:nvSpPr>
              <p:spPr>
                <a:xfrm>
                  <a:off x="6280232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39B573F-4493-44EB-A522-8AC5E4E8500A}"/>
                    </a:ext>
                  </a:extLst>
                </p:cNvPr>
                <p:cNvSpPr/>
                <p:nvPr/>
              </p:nvSpPr>
              <p:spPr>
                <a:xfrm>
                  <a:off x="664879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1C17AE3-E792-408F-BEC7-3CBCC6BFA057}"/>
                    </a:ext>
                  </a:extLst>
                </p:cNvPr>
                <p:cNvSpPr/>
                <p:nvPr/>
              </p:nvSpPr>
              <p:spPr>
                <a:xfrm>
                  <a:off x="7024483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6E44C54-82FE-4283-BE97-57E2163B76D4}"/>
                    </a:ext>
                  </a:extLst>
                </p:cNvPr>
                <p:cNvSpPr/>
                <p:nvPr/>
              </p:nvSpPr>
              <p:spPr>
                <a:xfrm>
                  <a:off x="7393050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7804A03-D4AF-4583-B979-A82F805A2340}"/>
                    </a:ext>
                  </a:extLst>
                </p:cNvPr>
                <p:cNvSpPr/>
                <p:nvPr/>
              </p:nvSpPr>
              <p:spPr>
                <a:xfrm>
                  <a:off x="7768609" y="4476179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BEDA526-4A17-4401-83A4-000EEE2261CA}"/>
                    </a:ext>
                  </a:extLst>
                </p:cNvPr>
                <p:cNvSpPr/>
                <p:nvPr/>
              </p:nvSpPr>
              <p:spPr>
                <a:xfrm>
                  <a:off x="6280284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02A7886-8AB2-4B21-B76A-850007CDEB49}"/>
                    </a:ext>
                  </a:extLst>
                </p:cNvPr>
                <p:cNvSpPr/>
                <p:nvPr/>
              </p:nvSpPr>
              <p:spPr>
                <a:xfrm>
                  <a:off x="664885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C3652E-8107-4FD7-879D-C0AB3A69F0FF}"/>
                    </a:ext>
                  </a:extLst>
                </p:cNvPr>
                <p:cNvSpPr/>
                <p:nvPr/>
              </p:nvSpPr>
              <p:spPr>
                <a:xfrm>
                  <a:off x="7024535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619AA03-2F6B-4A07-B96C-FD1C27FA1D72}"/>
                    </a:ext>
                  </a:extLst>
                </p:cNvPr>
                <p:cNvSpPr/>
                <p:nvPr/>
              </p:nvSpPr>
              <p:spPr>
                <a:xfrm>
                  <a:off x="7393102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A37CDAE-E956-4987-A42C-B172E16BBB30}"/>
                    </a:ext>
                  </a:extLst>
                </p:cNvPr>
                <p:cNvSpPr/>
                <p:nvPr/>
              </p:nvSpPr>
              <p:spPr>
                <a:xfrm>
                  <a:off x="7768661" y="4839286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9BB524C4-77F8-41C0-8812-5CA492B12BF1}"/>
                    </a:ext>
                  </a:extLst>
                </p:cNvPr>
                <p:cNvSpPr/>
                <p:nvPr/>
              </p:nvSpPr>
              <p:spPr>
                <a:xfrm>
                  <a:off x="6280284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5ACB277-8574-4437-AC00-92596823EA67}"/>
                    </a:ext>
                  </a:extLst>
                </p:cNvPr>
                <p:cNvSpPr/>
                <p:nvPr/>
              </p:nvSpPr>
              <p:spPr>
                <a:xfrm>
                  <a:off x="664885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E73C77E-ED35-49D5-BC1A-A601526E285F}"/>
                    </a:ext>
                  </a:extLst>
                </p:cNvPr>
                <p:cNvSpPr/>
                <p:nvPr/>
              </p:nvSpPr>
              <p:spPr>
                <a:xfrm>
                  <a:off x="7024535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3F9EE78-0437-42EC-87DF-EF889246FFBA}"/>
                    </a:ext>
                  </a:extLst>
                </p:cNvPr>
                <p:cNvSpPr/>
                <p:nvPr/>
              </p:nvSpPr>
              <p:spPr>
                <a:xfrm>
                  <a:off x="7393102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8A73B19-E2D0-4565-B918-8D230678FD23}"/>
                    </a:ext>
                  </a:extLst>
                </p:cNvPr>
                <p:cNvSpPr/>
                <p:nvPr/>
              </p:nvSpPr>
              <p:spPr>
                <a:xfrm>
                  <a:off x="7768661" y="5206088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6B881DE-F491-4F1B-9D88-058841B93D59}"/>
                    </a:ext>
                  </a:extLst>
                </p:cNvPr>
                <p:cNvSpPr/>
                <p:nvPr/>
              </p:nvSpPr>
              <p:spPr>
                <a:xfrm>
                  <a:off x="6280232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7A1828C-D9A4-47D8-8A09-20E6AA96288F}"/>
                    </a:ext>
                  </a:extLst>
                </p:cNvPr>
                <p:cNvSpPr/>
                <p:nvPr/>
              </p:nvSpPr>
              <p:spPr>
                <a:xfrm>
                  <a:off x="664879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164B49A-5D0A-4F2F-9191-5FA02B179E8D}"/>
                    </a:ext>
                  </a:extLst>
                </p:cNvPr>
                <p:cNvSpPr/>
                <p:nvPr/>
              </p:nvSpPr>
              <p:spPr>
                <a:xfrm>
                  <a:off x="7024483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93A06FD-308E-4680-9897-87B326D8B1DA}"/>
                    </a:ext>
                  </a:extLst>
                </p:cNvPr>
                <p:cNvSpPr/>
                <p:nvPr/>
              </p:nvSpPr>
              <p:spPr>
                <a:xfrm>
                  <a:off x="7393050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3BB619D-29F7-4966-8A29-5F2F6FBC2D04}"/>
                    </a:ext>
                  </a:extLst>
                </p:cNvPr>
                <p:cNvSpPr/>
                <p:nvPr/>
              </p:nvSpPr>
              <p:spPr>
                <a:xfrm>
                  <a:off x="7768609" y="5567595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4378E0A-C3BB-4FF8-A9A1-109AAB98BD39}"/>
                    </a:ext>
                  </a:extLst>
                </p:cNvPr>
                <p:cNvSpPr/>
                <p:nvPr/>
              </p:nvSpPr>
              <p:spPr>
                <a:xfrm>
                  <a:off x="6280232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38E3189-5179-44DF-957A-797F307647B1}"/>
                    </a:ext>
                  </a:extLst>
                </p:cNvPr>
                <p:cNvSpPr/>
                <p:nvPr/>
              </p:nvSpPr>
              <p:spPr>
                <a:xfrm>
                  <a:off x="664879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97E2234-69E7-4724-99C1-679AEE56E96D}"/>
                    </a:ext>
                  </a:extLst>
                </p:cNvPr>
                <p:cNvSpPr/>
                <p:nvPr/>
              </p:nvSpPr>
              <p:spPr>
                <a:xfrm>
                  <a:off x="7024483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3000387-C518-462B-8500-71D15372748C}"/>
                    </a:ext>
                  </a:extLst>
                </p:cNvPr>
                <p:cNvSpPr/>
                <p:nvPr/>
              </p:nvSpPr>
              <p:spPr>
                <a:xfrm>
                  <a:off x="7393050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D0F7C8A-4477-43D1-894E-FD74C3F8F137}"/>
                    </a:ext>
                  </a:extLst>
                </p:cNvPr>
                <p:cNvSpPr/>
                <p:nvPr/>
              </p:nvSpPr>
              <p:spPr>
                <a:xfrm>
                  <a:off x="7768609" y="5934397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BD6DCE2C-689B-4E3D-8389-DDACC51C9429}"/>
                    </a:ext>
                  </a:extLst>
                </p:cNvPr>
                <p:cNvSpPr/>
                <p:nvPr/>
              </p:nvSpPr>
              <p:spPr>
                <a:xfrm>
                  <a:off x="6280284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4C9908B-03C2-4E1E-80A0-1E104F1C663E}"/>
                    </a:ext>
                  </a:extLst>
                </p:cNvPr>
                <p:cNvSpPr/>
                <p:nvPr/>
              </p:nvSpPr>
              <p:spPr>
                <a:xfrm>
                  <a:off x="664885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FF6600"/>
                      </a:solidFill>
                    </a:rPr>
                    <a:t>T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EC4834A-FC13-46B7-9A44-D1C41CDB8240}"/>
                    </a:ext>
                  </a:extLst>
                </p:cNvPr>
                <p:cNvSpPr/>
                <p:nvPr/>
              </p:nvSpPr>
              <p:spPr>
                <a:xfrm>
                  <a:off x="7024535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CB1FF2F-8230-458D-A37B-0261F6682B8E}"/>
                    </a:ext>
                  </a:extLst>
                </p:cNvPr>
                <p:cNvSpPr/>
                <p:nvPr/>
              </p:nvSpPr>
              <p:spPr>
                <a:xfrm>
                  <a:off x="7393102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FA2388D-8AD8-40B4-9D14-41EEAC4DCC61}"/>
                    </a:ext>
                  </a:extLst>
                </p:cNvPr>
                <p:cNvSpPr/>
                <p:nvPr/>
              </p:nvSpPr>
              <p:spPr>
                <a:xfrm>
                  <a:off x="7768661" y="6297504"/>
                  <a:ext cx="368536" cy="3615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F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0BC396-D474-4248-94E4-A0AFF1576964}"/>
                  </a:ext>
                </a:extLst>
              </p:cNvPr>
              <p:cNvSpPr txBox="1"/>
              <p:nvPr/>
            </p:nvSpPr>
            <p:spPr>
              <a:xfrm>
                <a:off x="3674520" y="4165598"/>
                <a:ext cx="370702" cy="1947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0</a:t>
                </a:r>
              </a:p>
              <a:p>
                <a:r>
                  <a:rPr lang="en-US" sz="1050" dirty="0"/>
                  <a:t>1</a:t>
                </a:r>
              </a:p>
              <a:p>
                <a:r>
                  <a:rPr lang="en-US" sz="1050" dirty="0"/>
                  <a:t>2</a:t>
                </a:r>
              </a:p>
              <a:p>
                <a:r>
                  <a:rPr lang="en-US" sz="1050" dirty="0"/>
                  <a:t>3</a:t>
                </a:r>
              </a:p>
              <a:p>
                <a:r>
                  <a:rPr lang="en-US" sz="1050" dirty="0"/>
                  <a:t>4</a:t>
                </a:r>
              </a:p>
              <a:p>
                <a:r>
                  <a:rPr lang="en-US" sz="1050" dirty="0"/>
                  <a:t>5</a:t>
                </a:r>
              </a:p>
              <a:p>
                <a:r>
                  <a:rPr lang="en-US" sz="1050" dirty="0"/>
                  <a:t>6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DC03337-BFE6-46F5-A578-0B56A04D2B9B}"/>
                </a:ext>
              </a:extLst>
            </p:cNvPr>
            <p:cNvGrpSpPr/>
            <p:nvPr/>
          </p:nvGrpSpPr>
          <p:grpSpPr>
            <a:xfrm>
              <a:off x="2357678" y="940611"/>
              <a:ext cx="1472310" cy="1067847"/>
              <a:chOff x="304800" y="4215648"/>
              <a:chExt cx="2105249" cy="251814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5183B4-56B7-40E8-B01F-E589531A7B9A}"/>
                  </a:ext>
                </a:extLst>
              </p:cNvPr>
              <p:cNvGrpSpPr/>
              <p:nvPr/>
            </p:nvGrpSpPr>
            <p:grpSpPr>
              <a:xfrm>
                <a:off x="304800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D4ABA9-6E58-4FAC-825B-7E21AE5A3693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Cedric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D407A3B-5C23-4677-B862-D2EA04089911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David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712E6B0-370D-4F6C-A3E3-4B95880D013A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Isaac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12B714E-B5E3-4685-A462-CBAB2AB38B2D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James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0966F19-6FB8-4EE3-8923-0E82233C39B2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Linda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6F3B802-4B36-41E8-B60C-EC361B3B5D94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Nora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6804744-5EFD-4965-A0EF-A6151B1C135B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Sally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24A2D71-D264-4EC0-B6CA-C2B30B63EE59}"/>
                  </a:ext>
                </a:extLst>
              </p:cNvPr>
              <p:cNvGrpSpPr/>
              <p:nvPr/>
            </p:nvGrpSpPr>
            <p:grpSpPr>
              <a:xfrm>
                <a:off x="1357423" y="4215648"/>
                <a:ext cx="1052626" cy="2518145"/>
                <a:chOff x="1424760" y="2647507"/>
                <a:chExt cx="1052626" cy="251814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46A9D65-20CF-41C5-A445-85E0A54ECA02}"/>
                    </a:ext>
                  </a:extLst>
                </p:cNvPr>
                <p:cNvSpPr/>
                <p:nvPr/>
              </p:nvSpPr>
              <p:spPr>
                <a:xfrm>
                  <a:off x="1424763" y="264750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DB42D-52AA-4983-98C2-C333A02ED237}"/>
                    </a:ext>
                  </a:extLst>
                </p:cNvPr>
                <p:cNvSpPr/>
                <p:nvPr/>
              </p:nvSpPr>
              <p:spPr>
                <a:xfrm>
                  <a:off x="1424762" y="300724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2A69BC3-D95A-4F10-899F-EFB0C4F1A67F}"/>
                    </a:ext>
                  </a:extLst>
                </p:cNvPr>
                <p:cNvSpPr/>
                <p:nvPr/>
              </p:nvSpPr>
              <p:spPr>
                <a:xfrm>
                  <a:off x="1424761" y="3366977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2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1C7648D-5B9A-4732-B4A3-A2D90417BB03}"/>
                    </a:ext>
                  </a:extLst>
                </p:cNvPr>
                <p:cNvSpPr/>
                <p:nvPr/>
              </p:nvSpPr>
              <p:spPr>
                <a:xfrm>
                  <a:off x="1424760" y="3726712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3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AF8E5EF-5344-4ACE-9A85-8EE1548C6B32}"/>
                    </a:ext>
                  </a:extLst>
                </p:cNvPr>
                <p:cNvSpPr/>
                <p:nvPr/>
              </p:nvSpPr>
              <p:spPr>
                <a:xfrm>
                  <a:off x="1424763" y="408467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4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DA1A79C-A276-495F-89DE-CE5FFE2FCC81}"/>
                    </a:ext>
                  </a:extLst>
                </p:cNvPr>
                <p:cNvSpPr/>
                <p:nvPr/>
              </p:nvSpPr>
              <p:spPr>
                <a:xfrm>
                  <a:off x="1424762" y="4444410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5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17CF589-2CE9-419F-9E84-78B798526E62}"/>
                    </a:ext>
                  </a:extLst>
                </p:cNvPr>
                <p:cNvSpPr/>
                <p:nvPr/>
              </p:nvSpPr>
              <p:spPr>
                <a:xfrm>
                  <a:off x="1424761" y="4804145"/>
                  <a:ext cx="1052623" cy="361507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rgbClr val="006666"/>
                      </a:solidFill>
                    </a:rPr>
                    <a:t>6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969E03-B795-4049-B457-6B636A0AE57B}"/>
                </a:ext>
              </a:extLst>
            </p:cNvPr>
            <p:cNvGrpSpPr/>
            <p:nvPr/>
          </p:nvGrpSpPr>
          <p:grpSpPr>
            <a:xfrm>
              <a:off x="2634492" y="1431335"/>
              <a:ext cx="1364022" cy="802186"/>
              <a:chOff x="4104167" y="3455581"/>
              <a:chExt cx="2282396" cy="1798668"/>
            </a:xfrm>
            <a:solidFill>
              <a:srgbClr val="E7F3FF"/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5377690-D4BF-4A36-BE0D-6559B9DF1B56}"/>
                  </a:ext>
                </a:extLst>
              </p:cNvPr>
              <p:cNvSpPr/>
              <p:nvPr/>
            </p:nvSpPr>
            <p:spPr>
              <a:xfrm>
                <a:off x="4104170" y="345558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628C756-06CE-4948-B9F8-9A8AD46209BA}"/>
                  </a:ext>
                </a:extLst>
              </p:cNvPr>
              <p:cNvSpPr/>
              <p:nvPr/>
            </p:nvSpPr>
            <p:spPr>
              <a:xfrm>
                <a:off x="4104169" y="381531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Flu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8DA441-B828-4A32-B47F-054D87923D46}"/>
                  </a:ext>
                </a:extLst>
              </p:cNvPr>
              <p:cNvSpPr/>
              <p:nvPr/>
            </p:nvSpPr>
            <p:spPr>
              <a:xfrm>
                <a:off x="4104168" y="4175051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Herpes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A4AFEB4-2B0B-46AE-B9B7-80B4EF75B8E3}"/>
                  </a:ext>
                </a:extLst>
              </p:cNvPr>
              <p:cNvSpPr/>
              <p:nvPr/>
            </p:nvSpPr>
            <p:spPr>
              <a:xfrm>
                <a:off x="4104167" y="4534786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Measles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676D7B-3C7F-436C-9C85-558E05F4F2DE}"/>
                  </a:ext>
                </a:extLst>
              </p:cNvPr>
              <p:cNvSpPr/>
              <p:nvPr/>
            </p:nvSpPr>
            <p:spPr>
              <a:xfrm>
                <a:off x="5333940" y="345558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06FDF6-C1D2-495B-AE0A-93D5E968AFA9}"/>
                  </a:ext>
                </a:extLst>
              </p:cNvPr>
              <p:cNvSpPr/>
              <p:nvPr/>
            </p:nvSpPr>
            <p:spPr>
              <a:xfrm>
                <a:off x="5333939" y="3815316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9AC5493-71DF-49B4-B45F-AA0D6E21F151}"/>
                  </a:ext>
                </a:extLst>
              </p:cNvPr>
              <p:cNvSpPr/>
              <p:nvPr/>
            </p:nvSpPr>
            <p:spPr>
              <a:xfrm>
                <a:off x="5333938" y="4175051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FCE9FDC-D087-4591-A51C-445871BBFCB7}"/>
                  </a:ext>
                </a:extLst>
              </p:cNvPr>
              <p:cNvSpPr/>
              <p:nvPr/>
            </p:nvSpPr>
            <p:spPr>
              <a:xfrm>
                <a:off x="5333937" y="4534785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9D70F65-0F1D-45A6-B4E6-0C8BFA2FD5F2}"/>
                  </a:ext>
                </a:extLst>
              </p:cNvPr>
              <p:cNvSpPr/>
              <p:nvPr/>
            </p:nvSpPr>
            <p:spPr>
              <a:xfrm>
                <a:off x="4104170" y="4892742"/>
                <a:ext cx="1229771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Rabies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70E981-6B66-4552-9EAE-2FB2D6E13886}"/>
                  </a:ext>
                </a:extLst>
              </p:cNvPr>
              <p:cNvSpPr/>
              <p:nvPr/>
            </p:nvSpPr>
            <p:spPr>
              <a:xfrm>
                <a:off x="5333940" y="4892742"/>
                <a:ext cx="1052623" cy="36150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E0907-0925-4783-A688-589B7E21681E}"/>
                </a:ext>
              </a:extLst>
            </p:cNvPr>
            <p:cNvSpPr/>
            <p:nvPr/>
          </p:nvSpPr>
          <p:spPr>
            <a:xfrm>
              <a:off x="3210063" y="1321476"/>
              <a:ext cx="2132205" cy="861774"/>
            </a:xfrm>
            <a:prstGeom prst="rect">
              <a:avLst/>
            </a:prstGeom>
            <a:solidFill>
              <a:srgbClr val="FCCDC8"/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00" u="sng" dirty="0" err="1"/>
                <a:t>hasDisease</a:t>
              </a:r>
              <a:r>
                <a:rPr lang="en-US" sz="1000" u="sng" dirty="0"/>
                <a:t>() Algorithm</a:t>
              </a:r>
              <a:endParaRPr lang="en-US" sz="1000" dirty="0"/>
            </a:p>
            <a:p>
              <a:r>
                <a:rPr lang="en-US" sz="1000" dirty="0"/>
                <a:t>1. Find the person’s row #.</a:t>
              </a:r>
            </a:p>
            <a:p>
              <a:r>
                <a:rPr lang="en-US" sz="1000" dirty="0"/>
                <a:t>2. Find the disease’s column #.</a:t>
              </a:r>
            </a:p>
            <a:p>
              <a:r>
                <a:rPr lang="en-US" sz="1000" dirty="0"/>
                <a:t>3. If the cell has True in it, the person has had that disease.</a:t>
              </a:r>
            </a:p>
          </p:txBody>
        </p:sp>
      </p:grp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19905" y="1038225"/>
            <a:ext cx="3836349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Now what if I wanted to </a:t>
            </a:r>
            <a:r>
              <a:rPr lang="en-US" sz="1900" dirty="0">
                <a:solidFill>
                  <a:schemeClr val="accent2"/>
                </a:solidFill>
              </a:rPr>
              <a:t>improve</a:t>
            </a:r>
            <a:r>
              <a:rPr lang="en-US" sz="1900" dirty="0"/>
              <a:t> my class’s data structures and algorithms?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Let’s say I made a </a:t>
            </a:r>
            <a:r>
              <a:rPr lang="en-US" sz="1900" dirty="0">
                <a:solidFill>
                  <a:srgbClr val="FF0000"/>
                </a:solidFill>
              </a:rPr>
              <a:t>radical change</a:t>
            </a:r>
            <a:r>
              <a:rPr lang="en-US" sz="1900" dirty="0"/>
              <a:t> to my disease tracker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6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 dirty="0">
                  <a:solidFill>
                    <a:srgbClr val="800000"/>
                  </a:solidFill>
                </a:rPr>
                <a:t>Person</a:t>
              </a:r>
              <a:r>
                <a:rPr lang="en-US" sz="800" u="sng" dirty="0"/>
                <a:t> 	</a:t>
              </a:r>
              <a:r>
                <a:rPr lang="en-US" sz="800" u="sng" dirty="0">
                  <a:solidFill>
                    <a:srgbClr val="006666"/>
                  </a:solidFill>
                </a:rPr>
                <a:t>Address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Carey  </a:t>
              </a:r>
              <a:r>
                <a:rPr lang="en-US" sz="800" dirty="0"/>
                <a:t> 	</a:t>
              </a:r>
              <a:r>
                <a:rPr lang="en-US" sz="800" dirty="0">
                  <a:solidFill>
                    <a:schemeClr val="accent5">
                      <a:lumMod val="50000"/>
                    </a:schemeClr>
                  </a:solidFill>
                </a:rPr>
                <a:t>0xB5A4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Scott  </a:t>
              </a:r>
              <a:r>
                <a:rPr lang="en-US" sz="800" dirty="0">
                  <a:solidFill>
                    <a:srgbClr val="006666"/>
                  </a:solidFill>
                </a:rPr>
                <a:t>	0x7198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David  </a:t>
              </a:r>
              <a:r>
                <a:rPr lang="en-US" sz="800" dirty="0">
                  <a:solidFill>
                    <a:srgbClr val="006666"/>
                  </a:solidFill>
                </a:rPr>
                <a:t>	0x9CF2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Danny  </a:t>
              </a:r>
              <a:r>
                <a:rPr lang="en-US" sz="800" dirty="0"/>
                <a:t> 	</a:t>
              </a:r>
              <a:r>
                <a:rPr lang="en-US" sz="800" dirty="0">
                  <a:solidFill>
                    <a:srgbClr val="006666"/>
                  </a:solidFill>
                </a:rPr>
                <a:t>0xD99D</a:t>
              </a:r>
              <a:br>
                <a:rPr lang="en-US" sz="800" dirty="0"/>
              </a:br>
              <a:r>
                <a:rPr lang="en-US" sz="800" dirty="0">
                  <a:solidFill>
                    <a:srgbClr val="800000"/>
                  </a:solidFill>
                </a:rPr>
                <a:t>Jenny</a:t>
              </a:r>
              <a:r>
                <a:rPr lang="en-US" sz="800" dirty="0"/>
                <a:t> </a:t>
              </a:r>
              <a:r>
                <a:rPr lang="en-US" sz="800" dirty="0">
                  <a:solidFill>
                    <a:srgbClr val="800000"/>
                  </a:solidFill>
                </a:rPr>
                <a:t> </a:t>
              </a:r>
              <a:r>
                <a:rPr lang="en-US" sz="800" dirty="0">
                  <a:solidFill>
                    <a:srgbClr val="006666"/>
                  </a:solidFill>
                </a:rPr>
                <a:t>	0x7DEE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Rich</a:t>
              </a:r>
              <a:r>
                <a:rPr lang="en-US" sz="800" dirty="0"/>
                <a:t> </a:t>
              </a:r>
              <a:r>
                <a:rPr lang="en-US" sz="800" dirty="0">
                  <a:solidFill>
                    <a:srgbClr val="800000"/>
                  </a:solidFill>
                </a:rPr>
                <a:t>Lim</a:t>
              </a:r>
              <a:r>
                <a:rPr lang="en-US" sz="800" dirty="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David</a:t>
              </a:r>
              <a:r>
                <a:rPr lang="en-US" sz="800" dirty="0"/>
                <a:t> </a:t>
              </a:r>
              <a:r>
                <a:rPr lang="en-US" sz="800" dirty="0">
                  <a:solidFill>
                    <a:srgbClr val="800000"/>
                  </a:solidFill>
                </a:rPr>
                <a:t>Sun</a:t>
              </a:r>
              <a:r>
                <a:rPr lang="en-US" sz="800" dirty="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 dirty="0">
                  <a:solidFill>
                    <a:srgbClr val="800000"/>
                  </a:solidFill>
                </a:rPr>
                <a:t>…</a:t>
              </a:r>
              <a:endParaRPr lang="en-US" sz="800" dirty="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dirty="0" err="1"/>
                <a:t>hasDisaese</a:t>
              </a:r>
              <a:r>
                <a:rPr lang="en-US" sz="800" dirty="0"/>
                <a:t>() Algorithm:</a:t>
              </a:r>
            </a:p>
            <a:p>
              <a:pPr eaLnBrk="1" hangingPunct="1"/>
              <a:r>
                <a:rPr lang="en-US" sz="800" dirty="0"/>
                <a:t>1. Identify the node in the graph for user </a:t>
              </a:r>
              <a:endParaRPr lang="en-US" sz="800" dirty="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 dirty="0"/>
                <a:t>2. Perform a breadth-first search from this node</a:t>
              </a:r>
            </a:p>
            <a:p>
              <a:pPr eaLnBrk="1" hangingPunct="1"/>
              <a:r>
                <a:rPr lang="en-US" sz="800" dirty="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10" cy="1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41418" y="4085650"/>
            <a:ext cx="444023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 rest of the program doesn’t rely on these details - it knows nothing about them!</a:t>
            </a:r>
          </a:p>
        </p:txBody>
      </p:sp>
      <p:sp>
        <p:nvSpPr>
          <p:cNvPr id="36896" name="Rectangle 30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/>
              <a:t>This is the power of ADTs (and of classes)!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you design your programs using this </a:t>
            </a:r>
            <a:br>
              <a:rPr lang="en-US" sz="2400" dirty="0"/>
            </a:br>
            <a:r>
              <a:rPr lang="en-US" sz="2400" dirty="0"/>
              <a:t>approach, you can reduce complexity by: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Breaking your programs up into small,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self-contained chunks.</a:t>
            </a:r>
          </a:p>
          <a:p>
            <a:pPr algn="ctr"/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Combining these chunks together to solve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36896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 dirty="0"/>
              <a:t>OOP is using classes (aka ADTs) to build programs – </a:t>
            </a:r>
            <a:r>
              <a:rPr lang="en-US" sz="2000" dirty="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 dirty="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algorithms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FF0000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Intermission </a:t>
            </a:r>
            <a:r>
              <a:rPr lang="en-US" sz="4400" dirty="0">
                <a:solidFill>
                  <a:schemeClr val="tx2"/>
                </a:solidFill>
              </a:rPr>
              <a:t>Meme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656"/>
          <a:stretch/>
        </p:blipFill>
        <p:spPr>
          <a:xfrm>
            <a:off x="2797717" y="1622002"/>
            <a:ext cx="3548566" cy="416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32507" y="1055540"/>
            <a:ext cx="828501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Advanced C++ Topics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Object Oriented Programming and C++ language features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Data Structures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data structures (e.g., lists, trees, hash tables)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Algorithms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algorithms (e.g., sorting, searching)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Building Big Programs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How to write large (&gt; 1,000s of lines of code) programs</a:t>
            </a:r>
          </a:p>
          <a:p>
            <a:pPr algn="ctr" eaLnBrk="1" hangingPunct="1"/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64578" y="4541336"/>
            <a:ext cx="466898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Basically, once you complete CS32, you’ll know </a:t>
            </a:r>
            <a:br>
              <a:rPr lang="en-US" sz="2800" dirty="0">
                <a:cs typeface="Courier New" pitchFamily="49" charset="0"/>
              </a:rPr>
            </a:b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800" dirty="0">
                <a:cs typeface="Courier New" pitchFamily="49" charset="0"/>
              </a:rPr>
              <a:t> of what you need to </a:t>
            </a: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800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39579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0B623B-3CBA-4116-A197-294F55DF067C}"/>
              </a:ext>
            </a:extLst>
          </p:cNvPr>
          <p:cNvGrpSpPr/>
          <p:nvPr/>
        </p:nvGrpSpPr>
        <p:grpSpPr>
          <a:xfrm>
            <a:off x="6561345" y="5619024"/>
            <a:ext cx="1303805" cy="640801"/>
            <a:chOff x="6561345" y="5619024"/>
            <a:chExt cx="1303805" cy="6408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7BD1E42-973F-43A2-A11F-46F914203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1345" y="5619024"/>
              <a:ext cx="551431" cy="3978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D2B845-68FA-4F9C-A0CB-4BD0B174ACCE}"/>
                </a:ext>
              </a:extLst>
            </p:cNvPr>
            <p:cNvSpPr/>
            <p:nvPr/>
          </p:nvSpPr>
          <p:spPr>
            <a:xfrm>
              <a:off x="7034473" y="5859715"/>
              <a:ext cx="8306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CS32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153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25CB7334-1259-4927-86F9-D4DCC311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47" y="2278715"/>
            <a:ext cx="1941020" cy="145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C++ Class Review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8856" y="1409884"/>
            <a:ext cx="50051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As we’ve seen, a “class” is a self-contained problem solver that contains: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1095459" y="2413336"/>
            <a:ext cx="39880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Data structures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Algorithms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Interface functions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296399" y="3724565"/>
            <a:ext cx="4610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Since you’ve probably forgotten everything about classes…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17B9D-87C7-414A-9BB0-782DF6A47793}"/>
              </a:ext>
            </a:extLst>
          </p:cNvPr>
          <p:cNvSpPr/>
          <p:nvPr/>
        </p:nvSpPr>
        <p:spPr>
          <a:xfrm>
            <a:off x="581470" y="4681851"/>
            <a:ext cx="4039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Let’s do a quick review of classes by defining our own </a:t>
            </a:r>
            <a:r>
              <a:rPr lang="en-US" dirty="0">
                <a:solidFill>
                  <a:srgbClr val="C0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class!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E90D4F7-D30A-4096-8A45-4122F443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5633066" y="2075732"/>
            <a:ext cx="2973001" cy="19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 build="p"/>
      <p:bldP spid="38921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490336" y="3989189"/>
            <a:ext cx="444103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200" dirty="0"/>
              <a:t>Our class defines an entirely new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, like </a:t>
            </a:r>
            <a:r>
              <a:rPr lang="en-US" sz="2200" dirty="0">
                <a:solidFill>
                  <a:srgbClr val="FF0000"/>
                </a:solidFill>
              </a:rPr>
              <a:t>string</a:t>
            </a:r>
            <a:r>
              <a:rPr lang="en-US" sz="2200" dirty="0"/>
              <a:t>, that we can now use in our program.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2761" y="698195"/>
            <a:ext cx="768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class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1028045"/>
            <a:ext cx="4343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First, we write the outer shell of our </a:t>
            </a:r>
            <a:r>
              <a:rPr lang="en-US" sz="2200" dirty="0">
                <a:solidFill>
                  <a:srgbClr val="006666"/>
                </a:solidFill>
              </a:rPr>
              <a:t>class</a:t>
            </a:r>
            <a:r>
              <a:rPr lang="en-US" sz="2200" dirty="0">
                <a:solidFill>
                  <a:schemeClr val="tx2"/>
                </a:solidFill>
              </a:rPr>
              <a:t> and give it a </a:t>
            </a:r>
            <a:r>
              <a:rPr lang="en-US" sz="2200" dirty="0">
                <a:solidFill>
                  <a:srgbClr val="7030A0"/>
                </a:solidFill>
              </a:rPr>
              <a:t>name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50280" y="711558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7030A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7" y="3002141"/>
            <a:ext cx="4478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r>
              <a:rPr lang="en-US" sz="2200" dirty="0">
                <a:solidFill>
                  <a:srgbClr val="3333CC"/>
                </a:solidFill>
              </a:rPr>
              <a:t>private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variables and functions…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71415" y="983813"/>
            <a:ext cx="26962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{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1800" dirty="0"/>
          </a:p>
          <a:p>
            <a:pPr eaLnBrk="1" hangingPunct="1"/>
            <a:br>
              <a:rPr lang="en-US" sz="1800" dirty="0"/>
            </a:br>
            <a:endParaRPr lang="en-US" sz="900" dirty="0"/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87127" y="1255531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</a:rPr>
              <a:t>public: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87127" y="6217449"/>
            <a:ext cx="322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490336" y="5314791"/>
            <a:ext cx="4074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200" dirty="0"/>
              <a:t>Alert: </a:t>
            </a:r>
            <a:r>
              <a:rPr lang="en-US" sz="2200" dirty="0">
                <a:solidFill>
                  <a:srgbClr val="FF0000"/>
                </a:solidFill>
              </a:rPr>
              <a:t>Nerd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not a variable</a:t>
            </a:r>
            <a:r>
              <a:rPr lang="en-US" sz="2200" dirty="0"/>
              <a:t>! It’s a new C++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!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E013AC-D580-43C5-B009-14BFDFA6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175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Defining a New Class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E631B1E2-0F7B-4104-B5E5-5FC0E390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799" y="2015093"/>
            <a:ext cx="47696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3333CC"/>
                </a:solidFill>
              </a:rPr>
              <a:t>public interface </a:t>
            </a:r>
            <a:r>
              <a:rPr lang="en-US" sz="2200" dirty="0"/>
              <a:t>functions</a:t>
            </a:r>
            <a:r>
              <a:rPr lang="en-US" sz="22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E38BD498-3285-4B4D-8DC7-2CE26A24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3" y="1652738"/>
            <a:ext cx="22701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init</a:t>
            </a:r>
            <a:r>
              <a:rPr lang="en-US" sz="1800" dirty="0"/>
              <a:t>() { 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 0;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 100; 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B96DA2FD-5A23-457F-AEB3-A9D896D7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21" y="2806356"/>
            <a:ext cx="30075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study</a:t>
            </a:r>
            <a:r>
              <a:rPr lang="en-US" sz="1800" dirty="0"/>
              <a:t>(int hours) {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+= 3*hours;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}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73E08BD1-8D1D-4A7C-98EB-3A1302D4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3992328"/>
            <a:ext cx="40748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 10 +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</a:rPr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1F9D2B83-13CE-431F-A7E1-74291A4F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690536"/>
            <a:ext cx="3758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takeShower</a:t>
            </a:r>
            <a:r>
              <a:rPr lang="en-US" sz="1800" dirty="0"/>
              <a:t>()</a:t>
            </a:r>
          </a:p>
          <a:p>
            <a:pPr eaLnBrk="1" hangingPunct="1"/>
            <a:r>
              <a:rPr lang="en-US" sz="1800" dirty="0"/>
              <a:t>  { </a:t>
            </a:r>
            <a:r>
              <a:rPr lang="en-US" sz="1800" dirty="0" err="1">
                <a:solidFill>
                  <a:srgbClr val="C00000"/>
                </a:solidFill>
              </a:rPr>
              <a:t>m_stinkiness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/= 2;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}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B798CAC7-82ED-44F5-B3B4-8BBDEF76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7" y="5423066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333CC"/>
                </a:solidFill>
              </a:rPr>
              <a:t>private: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E83F8D9C-BD10-4062-A3C5-41680D25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767009"/>
            <a:ext cx="375895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/>
              <a:t>;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4" grpId="0"/>
      <p:bldP spid="55305" grpId="0"/>
      <p:bldP spid="55306" grpId="0"/>
      <p:bldP spid="55307" grpId="0" build="p"/>
      <p:bldP spid="55308" grpId="0"/>
      <p:bldP spid="14" grpId="0"/>
      <p:bldP spid="19" grpId="0"/>
      <p:bldP spid="20" grpId="0" build="p"/>
      <p:bldP spid="21" grpId="0" build="p"/>
      <p:bldP spid="22" grpId="0"/>
      <p:bldP spid="23" grpId="0" build="allAtOnce"/>
      <p:bldP spid="23" grpId="1" build="allAtOnce"/>
      <p:bldP spid="24" grpId="0" build="p"/>
      <p:bldP spid="2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38954" y="742950"/>
            <a:ext cx="4900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Once we define a new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  <a:r>
              <a:rPr lang="en-US" sz="2000" dirty="0"/>
              <a:t>like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100;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16" name="AutoShape 220">
            <a:extLst>
              <a:ext uri="{FF2B5EF4-FFF2-40B4-BE49-F238E27FC236}">
                <a16:creationId xmlns:a16="http://schemas.microsoft.com/office/drawing/2014/main" id="{7CAF8019-1F0D-437D-8CC4-8CFBDE2E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954" y="2004953"/>
            <a:ext cx="4059282" cy="889354"/>
          </a:xfrm>
          <a:prstGeom prst="wedgeRoundRectCallout">
            <a:avLst>
              <a:gd name="adj1" fmla="val -115126"/>
              <a:gd name="adj2" fmla="val -252602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 You typically define each new class in its own </a:t>
            </a:r>
            <a:r>
              <a:rPr lang="en-US" dirty="0">
                <a:solidFill>
                  <a:srgbClr val="7030A0"/>
                </a:solidFill>
              </a:rPr>
              <a:t>header file</a:t>
            </a:r>
            <a:r>
              <a:rPr lang="en-US" dirty="0"/>
              <a:t>. </a:t>
            </a:r>
          </a:p>
        </p:txBody>
      </p:sp>
      <p:sp>
        <p:nvSpPr>
          <p:cNvPr id="18" name="AutoShape 220">
            <a:extLst>
              <a:ext uri="{FF2B5EF4-FFF2-40B4-BE49-F238E27FC236}">
                <a16:creationId xmlns:a16="http://schemas.microsoft.com/office/drawing/2014/main" id="{657CC995-15A7-4443-998F-DED3B5D9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4728591"/>
            <a:ext cx="4059282" cy="830997"/>
          </a:xfrm>
          <a:prstGeom prst="wedgeRoundRectCallout">
            <a:avLst>
              <a:gd name="adj1" fmla="val -87459"/>
              <a:gd name="adj2" fmla="val 1051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And then define variables with it throughout your program.</a:t>
            </a:r>
            <a:endParaRPr lang="en-US" dirty="0"/>
          </a:p>
        </p:txBody>
      </p:sp>
      <p:sp>
        <p:nvSpPr>
          <p:cNvPr id="19" name="AutoShape 220">
            <a:extLst>
              <a:ext uri="{FF2B5EF4-FFF2-40B4-BE49-F238E27FC236}">
                <a16:creationId xmlns:a16="http://schemas.microsoft.com/office/drawing/2014/main" id="{4CDF7D53-FB5E-481E-ADDD-C48BC5FB9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3118058"/>
            <a:ext cx="4059282" cy="1044092"/>
          </a:xfrm>
          <a:prstGeom prst="wedgeRoundRectCallout">
            <a:avLst>
              <a:gd name="adj1" fmla="val -76375"/>
              <a:gd name="adj2" fmla="val 1165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To use your new class, simply include its </a:t>
            </a:r>
            <a:r>
              <a:rPr lang="en-US" dirty="0">
                <a:solidFill>
                  <a:srgbClr val="9165B2"/>
                </a:solidFill>
                <a:cs typeface="Courier New" pitchFamily="49" charset="0"/>
              </a:rPr>
              <a:t>header file</a:t>
            </a:r>
            <a:r>
              <a:rPr lang="en-US" dirty="0">
                <a:cs typeface="Courier New" pitchFamily="49" charset="0"/>
              </a:rPr>
              <a:t> using quotation marks…</a:t>
            </a:r>
            <a:endParaRPr lang="en-US" dirty="0"/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388795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00664D"/>
                </a:solidFill>
              </a:rPr>
              <a:t>init</a:t>
            </a:r>
            <a:r>
              <a:rPr lang="en-US" sz="1800" dirty="0"/>
              <a:t>();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7" name="AutoShape 220">
            <a:extLst>
              <a:ext uri="{FF2B5EF4-FFF2-40B4-BE49-F238E27FC236}">
                <a16:creationId xmlns:a16="http://schemas.microsoft.com/office/drawing/2014/main" id="{A512F024-FD6A-4D9F-B64F-35F10029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938" y="4332529"/>
            <a:ext cx="3346888" cy="830997"/>
          </a:xfrm>
          <a:prstGeom prst="wedgeRoundRectCallout">
            <a:avLst>
              <a:gd name="adj1" fmla="val -70073"/>
              <a:gd name="adj2" fmla="val 1059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Just as </a:t>
            </a:r>
            <a:r>
              <a:rPr lang="en-US" dirty="0" err="1">
                <a:solidFill>
                  <a:srgbClr val="0070C0"/>
                </a:solidFill>
              </a:rPr>
              <a:t>num_nerds</a:t>
            </a:r>
            <a:r>
              <a:rPr lang="en-US" dirty="0">
                <a:solidFill>
                  <a:schemeClr val="tx2"/>
                </a:solidFill>
              </a:rPr>
              <a:t> is</a:t>
            </a:r>
            <a:r>
              <a:rPr lang="en-US" dirty="0"/>
              <a:t> an </a:t>
            </a:r>
            <a:r>
              <a:rPr lang="en-US" dirty="0">
                <a:solidFill>
                  <a:srgbClr val="FF0000"/>
                </a:solidFill>
              </a:rPr>
              <a:t>integer </a:t>
            </a:r>
            <a:r>
              <a:rPr lang="en-US" dirty="0"/>
              <a:t>variable</a:t>
            </a:r>
            <a:r>
              <a:rPr lang="en-US" dirty="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22" name="AutoShape 220">
            <a:extLst>
              <a:ext uri="{FF2B5EF4-FFF2-40B4-BE49-F238E27FC236}">
                <a16:creationId xmlns:a16="http://schemas.microsoft.com/office/drawing/2014/main" id="{FA0CC339-F67B-4072-9B4B-3AE71C85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591" y="5738505"/>
            <a:ext cx="2153911" cy="704621"/>
          </a:xfrm>
          <a:prstGeom prst="wedgeRoundRectCallout">
            <a:avLst>
              <a:gd name="adj1" fmla="val -99113"/>
              <a:gd name="adj2" fmla="val -10263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rgbClr val="0070C0"/>
                </a:solidFill>
              </a:rPr>
              <a:t>david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Nerd </a:t>
            </a:r>
            <a:r>
              <a:rPr lang="en-US" dirty="0"/>
              <a:t>variable.</a:t>
            </a:r>
            <a:r>
              <a:rPr lang="en-US" dirty="0">
                <a:solidFill>
                  <a:schemeClr val="tx2"/>
                </a:solidFill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 uiExpand="1" build="p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/>
      <p:bldP spid="17" grpId="0" animBg="1"/>
      <p:bldP spid="17" grpId="1" animBg="1"/>
      <p:bldP spid="22" grpId="0" animBg="1"/>
      <p:bldP spid="2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0BC7E2-CA15-4D5D-93DF-05F9B00B119C}"/>
              </a:ext>
            </a:extLst>
          </p:cNvPr>
          <p:cNvGrpSpPr/>
          <p:nvPr/>
        </p:nvGrpSpPr>
        <p:grpSpPr>
          <a:xfrm>
            <a:off x="4710512" y="1798584"/>
            <a:ext cx="3392340" cy="2587991"/>
            <a:chOff x="4166473" y="1398474"/>
            <a:chExt cx="3392340" cy="258799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2FFAE5-EE37-4C78-B083-EF9F61CD4F12}"/>
                </a:ext>
              </a:extLst>
            </p:cNvPr>
            <p:cNvSpPr/>
            <p:nvPr/>
          </p:nvSpPr>
          <p:spPr>
            <a:xfrm>
              <a:off x="4900857" y="1456548"/>
              <a:ext cx="2657956" cy="2529917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E060FF-9E04-41A8-8FC6-4D7D5F904246}"/>
                </a:ext>
              </a:extLst>
            </p:cNvPr>
            <p:cNvSpPr/>
            <p:nvPr/>
          </p:nvSpPr>
          <p:spPr>
            <a:xfrm>
              <a:off x="4166473" y="1398474"/>
              <a:ext cx="752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david</a:t>
              </a:r>
              <a:endParaRPr lang="en-US" sz="1800" dirty="0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100;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388795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FD3EA5-82BB-4CA8-B02E-5AE17DEF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32" y="1015861"/>
            <a:ext cx="330731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100;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6EAAC-E098-49FC-BA6F-F3A2A5BB7FBD}"/>
              </a:ext>
            </a:extLst>
          </p:cNvPr>
          <p:cNvSpPr/>
          <p:nvPr/>
        </p:nvSpPr>
        <p:spPr>
          <a:xfrm>
            <a:off x="919923" y="376872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1F933A-E97D-4336-951C-A56AB6B12F4B}"/>
              </a:ext>
            </a:extLst>
          </p:cNvPr>
          <p:cNvSpPr/>
          <p:nvPr/>
        </p:nvSpPr>
        <p:spPr>
          <a:xfrm>
            <a:off x="2454846" y="376134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myIQ</a:t>
            </a:r>
            <a:endParaRPr lang="en-US" sz="1800" dirty="0"/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4" y="742950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Alright, let’s see our class in action!</a:t>
            </a: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F3B01DC7-FCA7-40E4-B586-FA120C63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7505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8B478-38B0-464F-ABCF-0BDDF236BC32}"/>
              </a:ext>
            </a:extLst>
          </p:cNvPr>
          <p:cNvGrpSpPr/>
          <p:nvPr/>
        </p:nvGrpSpPr>
        <p:grpSpPr>
          <a:xfrm>
            <a:off x="4098370" y="1398474"/>
            <a:ext cx="2172913" cy="369332"/>
            <a:chOff x="4125529" y="1398474"/>
            <a:chExt cx="217291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EE5647-EB0E-4F4E-A865-D9C9691EA018}"/>
                </a:ext>
              </a:extLst>
            </p:cNvPr>
            <p:cNvSpPr/>
            <p:nvPr/>
          </p:nvSpPr>
          <p:spPr>
            <a:xfrm>
              <a:off x="5465928" y="1460310"/>
              <a:ext cx="832514" cy="245660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2BFA92-F65B-442E-B4F5-3A77B0DB7975}"/>
                </a:ext>
              </a:extLst>
            </p:cNvPr>
            <p:cNvSpPr/>
            <p:nvPr/>
          </p:nvSpPr>
          <p:spPr>
            <a:xfrm>
              <a:off x="4125529" y="1398474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num_nerds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endParaRPr lang="en-US" sz="1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5A65980-EF9B-4933-BA56-FEB5DB7EB107}"/>
              </a:ext>
            </a:extLst>
          </p:cNvPr>
          <p:cNvSpPr/>
          <p:nvPr/>
        </p:nvSpPr>
        <p:spPr>
          <a:xfrm>
            <a:off x="5713258" y="139847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D63C9DDC-198E-4D2B-A4B9-20C12A1F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998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79296-A21C-4F67-8C3E-86097CD438F8}"/>
              </a:ext>
            </a:extLst>
          </p:cNvPr>
          <p:cNvSpPr/>
          <p:nvPr/>
        </p:nvSpPr>
        <p:spPr>
          <a:xfrm>
            <a:off x="5859285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A3F72F-8469-4C7E-9D0F-F88D51BC76E1}"/>
              </a:ext>
            </a:extLst>
          </p:cNvPr>
          <p:cNvSpPr/>
          <p:nvPr/>
        </p:nvSpPr>
        <p:spPr>
          <a:xfrm>
            <a:off x="7113120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ounded Rectangular Callout 35">
            <a:extLst>
              <a:ext uri="{FF2B5EF4-FFF2-40B4-BE49-F238E27FC236}">
                <a16:creationId xmlns:a16="http://schemas.microsoft.com/office/drawing/2014/main" id="{F28B70D1-D899-40B6-8654-C6CAB1EDF576}"/>
              </a:ext>
            </a:extLst>
          </p:cNvPr>
          <p:cNvSpPr/>
          <p:nvPr/>
        </p:nvSpPr>
        <p:spPr>
          <a:xfrm>
            <a:off x="3729972" y="4898101"/>
            <a:ext cx="3880653" cy="1439358"/>
          </a:xfrm>
          <a:prstGeom prst="wedgeRoundRectCallout">
            <a:avLst>
              <a:gd name="adj1" fmla="val -1011"/>
              <a:gd name="adj2" fmla="val -8869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 err="1">
                <a:solidFill>
                  <a:srgbClr val="0A77BE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member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1EA6E866-E257-4DA2-9DFC-09EB46DA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285" y="64491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Rounded Rectangular Callout 38">
            <a:extLst>
              <a:ext uri="{FF2B5EF4-FFF2-40B4-BE49-F238E27FC236}">
                <a16:creationId xmlns:a16="http://schemas.microsoft.com/office/drawing/2014/main" id="{555096E5-D4EA-4F58-859C-053A2A1DC16B}"/>
              </a:ext>
            </a:extLst>
          </p:cNvPr>
          <p:cNvSpPr/>
          <p:nvPr/>
        </p:nvSpPr>
        <p:spPr>
          <a:xfrm>
            <a:off x="1331672" y="4492167"/>
            <a:ext cx="3219450" cy="1432709"/>
          </a:xfrm>
          <a:prstGeom prst="wedgeRoundRectCallout">
            <a:avLst>
              <a:gd name="adj1" fmla="val -42833"/>
              <a:gd name="adj2" fmla="val 77668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When we call one of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chemeClr val="tx1"/>
                </a:solidFill>
              </a:rPr>
              <a:t> member functions, this calls the version of the function inside the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796BA304-B48C-4431-A2A1-AB493E44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353" y="20446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61FBDF54-0D26-444A-AB7E-8645EF33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83" y="22645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BBFA3-14BB-4407-9AC7-D16363055CF8}"/>
              </a:ext>
            </a:extLst>
          </p:cNvPr>
          <p:cNvSpPr/>
          <p:nvPr/>
        </p:nvSpPr>
        <p:spPr>
          <a:xfrm>
            <a:off x="6903585" y="2105989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077F4FF6-1DC4-4106-8E2A-8C057EA35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358" y="24844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56B03A-43CA-4137-97FB-A63D367A2A4D}"/>
              </a:ext>
            </a:extLst>
          </p:cNvPr>
          <p:cNvSpPr/>
          <p:nvPr/>
        </p:nvSpPr>
        <p:spPr>
          <a:xfrm>
            <a:off x="6284411" y="2330544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37" name="Rounded Rectangular Callout 38">
            <a:extLst>
              <a:ext uri="{FF2B5EF4-FFF2-40B4-BE49-F238E27FC236}">
                <a16:creationId xmlns:a16="http://schemas.microsoft.com/office/drawing/2014/main" id="{9ACC6D28-BDC2-49E1-BC4A-91D2F82D1442}"/>
              </a:ext>
            </a:extLst>
          </p:cNvPr>
          <p:cNvSpPr/>
          <p:nvPr/>
        </p:nvSpPr>
        <p:spPr>
          <a:xfrm>
            <a:off x="2840869" y="4879789"/>
            <a:ext cx="3455429" cy="1105989"/>
          </a:xfrm>
          <a:prstGeom prst="wedgeRoundRectCallout">
            <a:avLst>
              <a:gd name="adj1" fmla="val 56574"/>
              <a:gd name="adj2" fmla="val -10017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Note: A class’s </a:t>
            </a:r>
            <a:r>
              <a:rPr lang="en-US" sz="1800" dirty="0">
                <a:solidFill>
                  <a:srgbClr val="FF0000"/>
                </a:solidFill>
              </a:rPr>
              <a:t>primitive </a:t>
            </a:r>
            <a:r>
              <a:rPr lang="en-US" sz="1800" dirty="0">
                <a:solidFill>
                  <a:schemeClr val="tx1"/>
                </a:solidFill>
              </a:rPr>
              <a:t>member variables (e.g. int’s, doubles) all start out with random values!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2ACC01-36C2-47CD-88F7-9DB48BE054D8}"/>
              </a:ext>
            </a:extLst>
          </p:cNvPr>
          <p:cNvSpPr/>
          <p:nvPr/>
        </p:nvSpPr>
        <p:spPr>
          <a:xfrm>
            <a:off x="5812294" y="405778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-79342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6B3BC-41ED-483A-9AAC-15D2F3DF1B09}"/>
              </a:ext>
            </a:extLst>
          </p:cNvPr>
          <p:cNvSpPr/>
          <p:nvPr/>
        </p:nvSpPr>
        <p:spPr>
          <a:xfrm>
            <a:off x="7131656" y="4074371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12338</a:t>
            </a:r>
          </a:p>
        </p:txBody>
      </p:sp>
      <p:sp>
        <p:nvSpPr>
          <p:cNvPr id="41" name="Rounded Rectangular Callout 38">
            <a:extLst>
              <a:ext uri="{FF2B5EF4-FFF2-40B4-BE49-F238E27FC236}">
                <a16:creationId xmlns:a16="http://schemas.microsoft.com/office/drawing/2014/main" id="{6D394582-627A-46C9-AE97-8DFF760BBB55}"/>
              </a:ext>
            </a:extLst>
          </p:cNvPr>
          <p:cNvSpPr/>
          <p:nvPr/>
        </p:nvSpPr>
        <p:spPr>
          <a:xfrm>
            <a:off x="7026199" y="2653317"/>
            <a:ext cx="2117801" cy="933283"/>
          </a:xfrm>
          <a:prstGeom prst="wedgeRoundRectCallout">
            <a:avLst>
              <a:gd name="adj1" fmla="val -78462"/>
              <a:gd name="adj2" fmla="val -8504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It has access to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member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variables!</a:t>
            </a:r>
          </a:p>
        </p:txBody>
      </p:sp>
    </p:spTree>
    <p:extLst>
      <p:ext uri="{BB962C8B-B14F-4D97-AF65-F5344CB8AC3E}">
        <p14:creationId xmlns:p14="http://schemas.microsoft.com/office/powerpoint/2010/main" val="797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50885 0.090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4" y="44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49791 0.00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0.51198 0.006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3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1224 -0.004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49965 -0.6379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3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-0.02986 0.2895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-0.08525 0.28912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1444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L 0.11319 0.2544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2708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2" grpId="0"/>
      <p:bldP spid="2" grpId="1"/>
      <p:bldP spid="2" grpId="2"/>
      <p:bldP spid="21" grpId="0"/>
      <p:bldP spid="21" grpId="1"/>
      <p:bldP spid="21" grpId="2"/>
      <p:bldP spid="24" grpId="0" animBg="1"/>
      <p:bldP spid="24" grpId="1" animBg="1"/>
      <p:bldP spid="6" grpId="0"/>
      <p:bldP spid="25" grpId="0" animBg="1"/>
      <p:bldP spid="25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8" grpId="0" animBg="1"/>
      <p:bldP spid="38" grpId="1" animBg="1"/>
      <p:bldP spid="38" grpId="2" animBg="1"/>
      <p:bldP spid="42" grpId="0" animBg="1"/>
      <p:bldP spid="42" grpId="1" animBg="1"/>
      <p:bldP spid="29" grpId="0" animBg="1"/>
      <p:bldP spid="29" grpId="1" animBg="1"/>
      <p:bldP spid="7" grpId="0"/>
      <p:bldP spid="7" grpId="1"/>
      <p:bldP spid="30" grpId="0" animBg="1"/>
      <p:bldP spid="30" grpId="1" animBg="1"/>
      <p:bldP spid="31" grpId="0"/>
      <p:bldP spid="31" grpId="1"/>
      <p:bldP spid="37" grpId="0" animBg="1"/>
      <p:bldP spid="37" grpId="1" animBg="1"/>
      <p:bldP spid="37" grpId="2" animBg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100;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388795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564" y="749087"/>
            <a:ext cx="5193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You typically only use member variables to store permanent attributes of your class.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20">
            <a:extLst>
              <a:ext uri="{FF2B5EF4-FFF2-40B4-BE49-F238E27FC236}">
                <a16:creationId xmlns:a16="http://schemas.microsoft.com/office/drawing/2014/main" id="{A3A487B2-0E2D-44ED-9D93-CC521E95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59868"/>
            <a:ext cx="4059282" cy="1651618"/>
          </a:xfrm>
          <a:prstGeom prst="wedgeRoundRectCallout">
            <a:avLst>
              <a:gd name="adj1" fmla="val -112659"/>
              <a:gd name="adj2" fmla="val 71930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  <a:cs typeface="Courier New" pitchFamily="49" charset="0"/>
              </a:rPr>
              <a:t>Stinkiness</a:t>
            </a:r>
            <a:r>
              <a:rPr lang="en-US" dirty="0">
                <a:cs typeface="Courier New" pitchFamily="49" charset="0"/>
              </a:rPr>
              <a:t> and </a:t>
            </a:r>
            <a:r>
              <a:rPr lang="en-US" dirty="0">
                <a:solidFill>
                  <a:srgbClr val="C00000"/>
                </a:solidFill>
                <a:cs typeface="Courier New" pitchFamily="49" charset="0"/>
              </a:rPr>
              <a:t>IQ</a:t>
            </a:r>
            <a:r>
              <a:rPr lang="en-US" dirty="0">
                <a:cs typeface="Courier New" pitchFamily="49" charset="0"/>
              </a:rPr>
              <a:t> are inherent attributes of every </a:t>
            </a:r>
            <a:r>
              <a:rPr lang="en-US" dirty="0">
                <a:solidFill>
                  <a:srgbClr val="7030A0"/>
                </a:solidFill>
                <a:cs typeface="Courier New" pitchFamily="49" charset="0"/>
              </a:rPr>
              <a:t>Nerd</a:t>
            </a:r>
            <a:r>
              <a:rPr lang="en-US" dirty="0">
                <a:cs typeface="Courier New" pitchFamily="49" charset="0"/>
              </a:rPr>
              <a:t>.</a:t>
            </a:r>
          </a:p>
          <a:p>
            <a:pPr algn="ctr"/>
            <a:endParaRPr lang="en-US" dirty="0">
              <a:cs typeface="Courier New" pitchFamily="49" charset="0"/>
            </a:endParaRPr>
          </a:p>
          <a:p>
            <a:pPr algn="ctr"/>
            <a:r>
              <a:rPr lang="en-US" dirty="0">
                <a:cs typeface="Courier New" pitchFamily="49" charset="0"/>
              </a:rPr>
              <a:t>So we make these member variables.</a:t>
            </a:r>
            <a:endParaRPr lang="en-US" dirty="0"/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60095329-F2B5-404D-BBA2-0C624A2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40" y="2141159"/>
            <a:ext cx="3007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        </a:t>
            </a:r>
            <a:r>
              <a:rPr lang="en-US" sz="1800" dirty="0"/>
              <a:t>* 10 +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44" name="AutoShape 220">
            <a:extLst>
              <a:ext uri="{FF2B5EF4-FFF2-40B4-BE49-F238E27FC236}">
                <a16:creationId xmlns:a16="http://schemas.microsoft.com/office/drawing/2014/main" id="{5DDEF6E0-7714-4263-BDD3-5A4FBC6B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382" y="3239604"/>
            <a:ext cx="3668327" cy="1164363"/>
          </a:xfrm>
          <a:prstGeom prst="wedgeRoundRectCallout">
            <a:avLst>
              <a:gd name="adj1" fmla="val -119311"/>
              <a:gd name="adj2" fmla="val -963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On the other hand, we use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local variables </a:t>
            </a:r>
            <a:r>
              <a:rPr lang="en-US" dirty="0">
                <a:cs typeface="Courier New" pitchFamily="49" charset="0"/>
              </a:rPr>
              <a:t>for temporary computations.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F4869-2F51-43A9-8EB1-9773728FA951}"/>
              </a:ext>
            </a:extLst>
          </p:cNvPr>
          <p:cNvSpPr/>
          <p:nvPr/>
        </p:nvSpPr>
        <p:spPr>
          <a:xfrm>
            <a:off x="1110236" y="2416571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total_stink 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37" grpId="0" animBg="1"/>
      <p:bldP spid="37" grpId="1" animBg="1"/>
      <p:bldP spid="39" grpId="0"/>
      <p:bldP spid="44" grpId="0" animBg="1"/>
      <p:bldP spid="44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3">
            <a:extLst>
              <a:ext uri="{FF2B5EF4-FFF2-40B4-BE49-F238E27FC236}">
                <a16:creationId xmlns:a16="http://schemas.microsoft.com/office/drawing/2014/main" id="{9EB5541D-3B2D-4293-86B9-9A4D27DB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78" y="767675"/>
            <a:ext cx="519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C++ strictly enforces class privacy!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388795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ounded Rectangular Callout 25">
            <a:extLst>
              <a:ext uri="{FF2B5EF4-FFF2-40B4-BE49-F238E27FC236}">
                <a16:creationId xmlns:a16="http://schemas.microsoft.com/office/drawing/2014/main" id="{8E53BA62-046C-4CD0-9416-067108B1EF4C}"/>
              </a:ext>
            </a:extLst>
          </p:cNvPr>
          <p:cNvSpPr/>
          <p:nvPr/>
        </p:nvSpPr>
        <p:spPr>
          <a:xfrm>
            <a:off x="3268008" y="5182988"/>
            <a:ext cx="3751730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For instance, here we see our main() function using </a:t>
            </a:r>
            <a:r>
              <a:rPr lang="en-US" dirty="0">
                <a:solidFill>
                  <a:srgbClr val="7030A0"/>
                </a:solidFill>
              </a:rPr>
              <a:t>Nerd’s</a:t>
            </a:r>
            <a:r>
              <a:rPr lang="en-US" dirty="0">
                <a:solidFill>
                  <a:schemeClr val="tx1"/>
                </a:solidFill>
              </a:rPr>
              <a:t> public </a:t>
            </a:r>
            <a:r>
              <a:rPr lang="en-US" dirty="0" err="1">
                <a:solidFill>
                  <a:srgbClr val="00664D"/>
                </a:solidFill>
              </a:rPr>
              <a:t>init</a:t>
            </a:r>
            <a:r>
              <a:rPr lang="en-US" dirty="0">
                <a:solidFill>
                  <a:srgbClr val="00664D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47" name="Rounded Rectangular Callout 25">
            <a:extLst>
              <a:ext uri="{FF2B5EF4-FFF2-40B4-BE49-F238E27FC236}">
                <a16:creationId xmlns:a16="http://schemas.microsoft.com/office/drawing/2014/main" id="{AB7C7B2D-125A-40CA-AEBC-D24E5A6D622A}"/>
              </a:ext>
            </a:extLst>
          </p:cNvPr>
          <p:cNvSpPr/>
          <p:nvPr/>
        </p:nvSpPr>
        <p:spPr>
          <a:xfrm>
            <a:off x="4233647" y="3393838"/>
            <a:ext cx="2915857" cy="797997"/>
          </a:xfrm>
          <a:prstGeom prst="wedgeRoundRectCallout">
            <a:avLst>
              <a:gd name="adj1" fmla="val -84053"/>
              <a:gd name="adj2" fmla="val 2494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However, these members are </a:t>
            </a:r>
            <a:r>
              <a:rPr lang="en-US" dirty="0">
                <a:solidFill>
                  <a:srgbClr val="3333CC"/>
                </a:solidFill>
              </a:rPr>
              <a:t>private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86035B5-322E-4962-A2EE-16DF51CB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43" y="6282068"/>
            <a:ext cx="2833367" cy="30298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ounded Rectangular Callout 25">
            <a:extLst>
              <a:ext uri="{FF2B5EF4-FFF2-40B4-BE49-F238E27FC236}">
                <a16:creationId xmlns:a16="http://schemas.microsoft.com/office/drawing/2014/main" id="{F800DEF7-13CD-4670-B9C3-7F6C168CC693}"/>
              </a:ext>
            </a:extLst>
          </p:cNvPr>
          <p:cNvSpPr/>
          <p:nvPr/>
        </p:nvSpPr>
        <p:spPr>
          <a:xfrm>
            <a:off x="3607919" y="5207858"/>
            <a:ext cx="3251746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Code outside your class can’t directly access them, however.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1C821-A970-4F8A-855A-1B969538B6BF}"/>
              </a:ext>
            </a:extLst>
          </p:cNvPr>
          <p:cNvSpPr/>
          <p:nvPr/>
        </p:nvSpPr>
        <p:spPr>
          <a:xfrm>
            <a:off x="480886" y="628206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>
                <a:solidFill>
                  <a:srgbClr val="00664D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/>
              <a:t>;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0557D43E-9D6E-4E48-8844-4E940FFE05FE}"/>
              </a:ext>
            </a:extLst>
          </p:cNvPr>
          <p:cNvSpPr/>
          <p:nvPr/>
        </p:nvSpPr>
        <p:spPr>
          <a:xfrm>
            <a:off x="3268008" y="6255666"/>
            <a:ext cx="2607983" cy="563585"/>
          </a:xfrm>
          <a:prstGeom prst="irregularSeal2">
            <a:avLst/>
          </a:prstGeom>
          <a:solidFill>
            <a:srgbClr val="FEEEE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24E7C278-BEF6-43D1-ADD8-92FC48A1E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1381124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Hiding the internal details of a class is called “</a:t>
            </a:r>
            <a:r>
              <a:rPr lang="en-US" sz="2000" dirty="0">
                <a:solidFill>
                  <a:srgbClr val="6600CC"/>
                </a:solidFill>
              </a:rPr>
              <a:t>encapsulation</a:t>
            </a:r>
            <a:r>
              <a:rPr lang="en-US" sz="2000" dirty="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2EE19BA5-EBAB-4109-97E7-9F098476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init</a:t>
            </a:r>
            <a:r>
              <a:rPr lang="en-US" sz="1800" dirty="0">
                <a:latin typeface="+mj-lt"/>
              </a:rPr>
              <a:t>()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= 100;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3D89D-885D-4AFB-8EDD-3708296F1F7D}"/>
              </a:ext>
            </a:extLst>
          </p:cNvPr>
          <p:cNvGrpSpPr/>
          <p:nvPr/>
        </p:nvGrpSpPr>
        <p:grpSpPr>
          <a:xfrm>
            <a:off x="4413144" y="2233400"/>
            <a:ext cx="3866804" cy="1564412"/>
            <a:chOff x="4166960" y="1121265"/>
            <a:chExt cx="3866804" cy="1564412"/>
          </a:xfrm>
        </p:grpSpPr>
        <p:sp>
          <p:nvSpPr>
            <p:cNvPr id="46" name="Rounded Rectangular Callout 22">
              <a:extLst>
                <a:ext uri="{FF2B5EF4-FFF2-40B4-BE49-F238E27FC236}">
                  <a16:creationId xmlns:a16="http://schemas.microsoft.com/office/drawing/2014/main" id="{E108AE1B-844D-418D-BCC6-6D0AAF85328A}"/>
                </a:ext>
              </a:extLst>
            </p:cNvPr>
            <p:cNvSpPr/>
            <p:nvPr/>
          </p:nvSpPr>
          <p:spPr>
            <a:xfrm>
              <a:off x="4166960" y="1121266"/>
              <a:ext cx="3866804" cy="1564411"/>
            </a:xfrm>
            <a:prstGeom prst="wedgeRoundRectCallout">
              <a:avLst>
                <a:gd name="adj1" fmla="val -120601"/>
                <a:gd name="adj2" fmla="val -115578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public section can be used by all parts of your program.</a:t>
              </a:r>
            </a:p>
          </p:txBody>
        </p:sp>
        <p:sp>
          <p:nvSpPr>
            <p:cNvPr id="48" name="Rounded Rectangular Callout 22">
              <a:extLst>
                <a:ext uri="{FF2B5EF4-FFF2-40B4-BE49-F238E27FC236}">
                  <a16:creationId xmlns:a16="http://schemas.microsoft.com/office/drawing/2014/main" id="{415491F8-41E3-47E2-B7C2-0EE36586FEB3}"/>
                </a:ext>
              </a:extLst>
            </p:cNvPr>
            <p:cNvSpPr/>
            <p:nvPr/>
          </p:nvSpPr>
          <p:spPr>
            <a:xfrm>
              <a:off x="4166960" y="1121265"/>
              <a:ext cx="3866804" cy="1564411"/>
            </a:xfrm>
            <a:prstGeom prst="wedgeRoundRectCallout">
              <a:avLst>
                <a:gd name="adj1" fmla="val -89176"/>
                <a:gd name="adj2" fmla="val -45359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</a:t>
              </a:r>
              <a:r>
                <a:rPr lang="en-US" dirty="0">
                  <a:solidFill>
                    <a:srgbClr val="3333CC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section can be used by all parts of your program.</a:t>
              </a:r>
            </a:p>
          </p:txBody>
        </p:sp>
      </p:grp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9F9CE617-E997-4DF0-ADBE-150E5ADFBC4E}"/>
              </a:ext>
            </a:extLst>
          </p:cNvPr>
          <p:cNvSpPr/>
          <p:nvPr/>
        </p:nvSpPr>
        <p:spPr>
          <a:xfrm>
            <a:off x="3175821" y="333316"/>
            <a:ext cx="3445909" cy="1047808"/>
          </a:xfrm>
          <a:prstGeom prst="wedgeRoundRectCallout">
            <a:avLst>
              <a:gd name="adj1" fmla="val -82908"/>
              <a:gd name="adj2" fmla="val 5071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So they can only be accessed by your class’s </a:t>
            </a:r>
            <a:r>
              <a:rPr lang="en-US" dirty="0">
                <a:solidFill>
                  <a:srgbClr val="00664D"/>
                </a:solidFill>
              </a:rPr>
              <a:t>member 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1389 0.166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9" grpId="0" animBg="1"/>
      <p:bldP spid="19" grpId="1" animBg="1"/>
      <p:bldP spid="47" grpId="0" animBg="1"/>
      <p:bldP spid="47" grpId="1" animBg="1"/>
      <p:bldP spid="21" grpId="0" animBg="1"/>
      <p:bldP spid="24" grpId="0" animBg="1"/>
      <p:bldP spid="24" grpId="1" animBg="1"/>
      <p:bldP spid="25" grpId="0"/>
      <p:bldP spid="2" grpId="0" animBg="1"/>
      <p:bldP spid="2" grpId="1" animBg="1"/>
      <p:bldP spid="27" grpId="0"/>
      <p:bldP spid="22" grpId="0" animBg="1"/>
      <p:bldP spid="22" grpId="1" animBg="1"/>
      <p:bldP spid="2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http://www.cs.ucla.edu/classes/winter20/cs32/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2738051"/>
            <a:ext cx="8991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I will not always announce homework/projects</a:t>
            </a:r>
            <a:r>
              <a:rPr lang="en-US" dirty="0"/>
              <a:t> so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/>
            </a:br>
            <a:r>
              <a:rPr lang="en-US" dirty="0"/>
              <a:t>have to </a:t>
            </a:r>
            <a:r>
              <a:rPr lang="en-US" dirty="0">
                <a:solidFill>
                  <a:srgbClr val="FF0000"/>
                </a:solidFill>
              </a:rPr>
              <a:t>track this on your own </a:t>
            </a:r>
            <a:r>
              <a:rPr lang="en-US" dirty="0"/>
              <a:t>and be on top of the trash*!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295EC-3BAB-47F6-B63E-B6E11969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78" y="4852497"/>
            <a:ext cx="2868843" cy="1907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EBFCD-60F6-4AE4-97D2-389BE375B886}"/>
              </a:ext>
            </a:extLst>
          </p:cNvPr>
          <p:cNvSpPr txBox="1"/>
          <p:nvPr/>
        </p:nvSpPr>
        <p:spPr>
          <a:xfrm>
            <a:off x="411974" y="5193056"/>
            <a:ext cx="2668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Being on top of the trash means being </a:t>
            </a:r>
            <a:r>
              <a:rPr lang="en-US" dirty="0">
                <a:solidFill>
                  <a:srgbClr val="FF0000"/>
                </a:solidFill>
              </a:rPr>
              <a:t>responsible</a:t>
            </a:r>
            <a:r>
              <a:rPr lang="en-US" dirty="0"/>
              <a:t>**.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983B5-4394-4B95-B13E-C84DB5A44EF3}"/>
              </a:ext>
            </a:extLst>
          </p:cNvPr>
          <p:cNvSpPr txBox="1"/>
          <p:nvPr/>
        </p:nvSpPr>
        <p:spPr>
          <a:xfrm>
            <a:off x="6478163" y="5178918"/>
            <a:ext cx="2380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If you’re not responsible, you could get </a:t>
            </a:r>
            <a:r>
              <a:rPr lang="en-US" i="1" dirty="0" err="1">
                <a:solidFill>
                  <a:srgbClr val="FF0000"/>
                </a:solidFill>
              </a:rPr>
              <a:t>rekt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CS32 Course Reader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506" y="1353669"/>
            <a:ext cx="59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you’d like a course reader with all of my slides, you can either…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9506" y="2442441"/>
            <a:ext cx="597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Download them from my website @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www.careynachenberg.com</a:t>
            </a:r>
          </a:p>
          <a:p>
            <a:pPr algn="ctr"/>
            <a:r>
              <a:rPr lang="en-US" sz="2400" dirty="0"/>
              <a:t> and print them out yourself, or…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9506" y="3876009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Buy a printed course reader from: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8753" y="45873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Copymat</a:t>
            </a:r>
            <a:r>
              <a:rPr lang="en-US" dirty="0"/>
              <a:t> Westwood      </a:t>
            </a:r>
          </a:p>
          <a:p>
            <a:pPr algn="ctr"/>
            <a:r>
              <a:rPr lang="en-US" dirty="0"/>
              <a:t>10919 Weyburn Ave.</a:t>
            </a:r>
          </a:p>
          <a:p>
            <a:pPr algn="ctr"/>
            <a:r>
              <a:rPr lang="en-US" dirty="0"/>
              <a:t>(310) 824 5276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76A30-BD61-43E4-B75A-6FF92ADCDF03}"/>
              </a:ext>
            </a:extLst>
          </p:cNvPr>
          <p:cNvSpPr txBox="1"/>
          <p:nvPr/>
        </p:nvSpPr>
        <p:spPr>
          <a:xfrm>
            <a:off x="387926" y="5874598"/>
            <a:ext cx="829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Why buy a reader? </a:t>
            </a:r>
            <a:r>
              <a:rPr lang="en-US" sz="2400" dirty="0"/>
              <a:t>Because you can </a:t>
            </a:r>
            <a:r>
              <a:rPr lang="en-US" sz="2400" dirty="0">
                <a:solidFill>
                  <a:srgbClr val="FF0000"/>
                </a:solidFill>
              </a:rPr>
              <a:t>take notes on it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use it during open-note exams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study from it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26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1366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14</a:t>
            </a:r>
            <a:r>
              <a:rPr lang="en-US" sz="2800" baseline="30000" dirty="0">
                <a:solidFill>
                  <a:schemeClr val="tx2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>
                <a:solidFill>
                  <a:srgbClr val="FF0000"/>
                </a:solidFill>
              </a:rPr>
              <a:t>Thurs, Jan 30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8401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>
                <a:solidFill>
                  <a:srgbClr val="FF0000"/>
                </a:solidFill>
              </a:rPr>
              <a:t>Tues, Feb 25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</a:t>
            </a:r>
            <a:r>
              <a:rPr lang="en-US" sz="2800" dirty="0">
                <a:solidFill>
                  <a:srgbClr val="FF0000"/>
                </a:solidFill>
              </a:rPr>
              <a:t>Sat, March 14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11:30-2:30pm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Finals 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Project #1: Due </a:t>
            </a:r>
            <a:r>
              <a:rPr lang="en-US" sz="4000" dirty="0">
                <a:solidFill>
                  <a:srgbClr val="FF0000"/>
                </a:solidFill>
              </a:rPr>
              <a:t>NEXT TUES!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385763" y="1035050"/>
            <a:ext cx="81486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In P1, </a:t>
            </a:r>
            <a:r>
              <a:rPr lang="en-US" dirty="0">
                <a:solidFill>
                  <a:srgbClr val="A50021"/>
                </a:solidFill>
              </a:rPr>
              <a:t>we provide you</a:t>
            </a:r>
            <a:r>
              <a:rPr lang="en-US" dirty="0"/>
              <a:t> with a simple </a:t>
            </a:r>
            <a:r>
              <a:rPr lang="en-US" dirty="0">
                <a:solidFill>
                  <a:srgbClr val="A50021"/>
                </a:solidFill>
              </a:rPr>
              <a:t>C++ program </a:t>
            </a:r>
            <a:r>
              <a:rPr lang="en-US" dirty="0"/>
              <a:t>that you have to</a:t>
            </a:r>
            <a:r>
              <a:rPr lang="en-US" dirty="0">
                <a:solidFill>
                  <a:srgbClr val="A50021"/>
                </a:solidFill>
              </a:rPr>
              <a:t> add a few features to.</a:t>
            </a:r>
            <a:endParaRPr lang="en-US" dirty="0"/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02861" y="2065230"/>
            <a:ext cx="84998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The goal of P1 is to allow you to </a:t>
            </a:r>
            <a:r>
              <a:rPr lang="en-US" dirty="0">
                <a:solidFill>
                  <a:srgbClr val="A50021"/>
                </a:solidFill>
              </a:rPr>
              <a:t>self-evaluate</a:t>
            </a:r>
            <a:r>
              <a:rPr lang="en-US" dirty="0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1236335" y="3032833"/>
            <a:ext cx="2365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If you feel lost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3990753" y="4378483"/>
            <a:ext cx="491194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Drop the class</a:t>
            </a:r>
            <a:r>
              <a:rPr lang="en-US" sz="2200" dirty="0"/>
              <a:t>, review your C++,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 dirty="0"/>
          </a:p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Suffer</a:t>
            </a:r>
            <a:r>
              <a:rPr lang="en-US" sz="2200" dirty="0"/>
              <a:t>… Based on history, </a:t>
            </a:r>
            <a:r>
              <a:rPr lang="en-US" sz="2200" dirty="0">
                <a:solidFill>
                  <a:srgbClr val="A50021"/>
                </a:solidFill>
              </a:rPr>
              <a:t>you’ll get a C or lower </a:t>
            </a:r>
            <a:r>
              <a:rPr lang="en-US" sz="2200" dirty="0"/>
              <a:t>in CS32… </a:t>
            </a:r>
            <a:r>
              <a:rPr lang="en-US" sz="2200" dirty="0">
                <a:sym typeface="Wingdings" pitchFamily="2" charset="2"/>
              </a:rPr>
              <a:t></a:t>
            </a:r>
            <a:endParaRPr lang="en-US" sz="2200" dirty="0"/>
          </a:p>
        </p:txBody>
      </p:sp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4239172" y="3032833"/>
            <a:ext cx="4203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You should seriously consider one of two things: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83FBC-17C6-42F4-947F-0D48B2A1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1" y="4068823"/>
            <a:ext cx="2619509" cy="2619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8" grpId="0"/>
      <p:bldP spid="192520" grpId="0"/>
      <p:bldP spid="192521" grpId="0"/>
      <p:bldP spid="192522" grpId="0" build="p"/>
      <p:bldP spid="1925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859" y="5500915"/>
            <a:ext cx="8084856" cy="1419705"/>
            <a:chOff x="327859" y="5500915"/>
            <a:chExt cx="8084856" cy="141970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7859" y="5500915"/>
              <a:ext cx="57653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We have a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special grading policy </a:t>
              </a:r>
              <a:r>
                <a:rPr lang="en-US" dirty="0">
                  <a:cs typeface="Courier New" pitchFamily="49" charset="0"/>
                </a:rPr>
                <a:t>to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discourage cheating </a:t>
              </a:r>
              <a:r>
                <a:rPr lang="en-US" dirty="0">
                  <a:cs typeface="Courier New" pitchFamily="49" charset="0"/>
                </a:rPr>
                <a:t>on projects. Read the syllabus to understand it!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42" y="5500915"/>
              <a:ext cx="1464673" cy="1419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123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Random Administrative Stuff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513" y="908291"/>
            <a:ext cx="8206038" cy="1385763"/>
            <a:chOff x="396513" y="856039"/>
            <a:chExt cx="8206038" cy="1385763"/>
          </a:xfrm>
        </p:grpSpPr>
        <p:sp>
          <p:nvSpPr>
            <p:cNvPr id="15363" name="Text Box 3"/>
            <p:cNvSpPr txBox="1">
              <a:spLocks noChangeArrowheads="1"/>
            </p:cNvSpPr>
            <p:nvPr/>
          </p:nvSpPr>
          <p:spPr bwMode="auto">
            <a:xfrm>
              <a:off x="396513" y="961687"/>
              <a:ext cx="569667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We grade on a curve with the </a:t>
              </a:r>
              <a:r>
                <a:rPr lang="en-US" sz="2000" b="1" dirty="0">
                  <a:solidFill>
                    <a:srgbClr val="FF0000"/>
                  </a:solidFill>
                </a:rPr>
                <a:t>average student getting a B-</a:t>
              </a:r>
              <a:r>
                <a:rPr lang="en-US" sz="2000" dirty="0"/>
                <a:t>, but if everyone gets above ~90%, </a:t>
              </a:r>
              <a:r>
                <a:rPr lang="en-US" sz="2000" b="1" dirty="0">
                  <a:solidFill>
                    <a:srgbClr val="FF0000"/>
                  </a:solidFill>
                </a:rPr>
                <a:t>everyone gets </a:t>
              </a:r>
              <a:r>
                <a:rPr lang="en-US" sz="2000" b="1">
                  <a:solidFill>
                    <a:srgbClr val="FF0000"/>
                  </a:solidFill>
                </a:rPr>
                <a:t>an A/A-</a:t>
              </a:r>
              <a:r>
                <a:rPr lang="en-US" sz="2000"/>
                <a:t>!</a:t>
              </a:r>
              <a:endParaRPr lang="en-US" sz="20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164" y="856039"/>
              <a:ext cx="2093387" cy="1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81545" y="2491192"/>
            <a:ext cx="8418122" cy="1210764"/>
            <a:chOff x="481545" y="2543444"/>
            <a:chExt cx="8418122" cy="1210764"/>
          </a:xfrm>
        </p:grpSpPr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1545" y="2708606"/>
              <a:ext cx="553915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But be careful! </a:t>
              </a:r>
              <a:r>
                <a:rPr lang="en-US" dirty="0"/>
                <a:t>CS32 is a </a:t>
              </a:r>
              <a:r>
                <a:rPr lang="en-US" dirty="0" err="1"/>
                <a:t>weeder</a:t>
              </a:r>
              <a:r>
                <a:rPr lang="en-US" dirty="0"/>
                <a:t> class! If you take 16 units, be prepared to </a:t>
              </a:r>
              <a:r>
                <a:rPr lang="en-US" b="1" dirty="0">
                  <a:solidFill>
                    <a:srgbClr val="FF0000"/>
                  </a:solidFill>
                </a:rPr>
                <a:t>drop a class</a:t>
              </a:r>
              <a:r>
                <a:rPr lang="en-US" dirty="0"/>
                <a:t>! Also… </a:t>
              </a:r>
              <a:r>
                <a:rPr lang="en-US" b="1" dirty="0">
                  <a:solidFill>
                    <a:srgbClr val="FF0000"/>
                  </a:solidFill>
                </a:rPr>
                <a:t>Start CS32 projects EARLY!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r="15377"/>
            <a:stretch/>
          </p:blipFill>
          <p:spPr bwMode="auto">
            <a:xfrm>
              <a:off x="6432567" y="2543444"/>
              <a:ext cx="2467100" cy="1210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513" y="4062009"/>
            <a:ext cx="8315253" cy="1292525"/>
            <a:chOff x="396513" y="4062009"/>
            <a:chExt cx="8315253" cy="129252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96513" y="4292772"/>
              <a:ext cx="576532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Read &amp; sign the 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academic integrity agreement </a:t>
              </a:r>
              <a:r>
                <a:rPr lang="en-US" dirty="0">
                  <a:cs typeface="Courier New" pitchFamily="49" charset="0"/>
                </a:rPr>
                <a:t>and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 don’t cheat </a:t>
              </a:r>
              <a:r>
                <a:rPr lang="en-US" dirty="0">
                  <a:cs typeface="Courier New" pitchFamily="49" charset="0"/>
                </a:rPr>
                <a:t>– we catch people every year!</a:t>
              </a:r>
              <a:endParaRPr lang="en-US" dirty="0"/>
            </a:p>
          </p:txBody>
        </p:sp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0"/>
            <a:stretch>
              <a:fillRect/>
            </a:stretch>
          </p:blipFill>
          <p:spPr bwMode="auto">
            <a:xfrm>
              <a:off x="6648993" y="4062009"/>
              <a:ext cx="2062773" cy="12925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00850" y="1515970"/>
            <a:ext cx="899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must make sure that your homework/project code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works properly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TWO different compilers </a:t>
            </a:r>
            <a:r>
              <a:rPr lang="en-US" dirty="0"/>
              <a:t>to get credit!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5650" y="3899650"/>
            <a:ext cx="8382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See the CS32 website</a:t>
            </a:r>
          </a:p>
          <a:p>
            <a:pPr algn="ctr" eaLnBrk="1" hangingPunct="1"/>
            <a:endParaRPr lang="en-US" sz="1400" dirty="0">
              <a:solidFill>
                <a:srgbClr val="6600CC"/>
              </a:solidFill>
            </a:endParaRPr>
          </a:p>
          <a:p>
            <a:pPr algn="ctr" eaLnBrk="1" hangingPunct="1"/>
            <a:r>
              <a:rPr lang="en-US" sz="2800" dirty="0">
                <a:solidFill>
                  <a:srgbClr val="FF0000"/>
                </a:solidFill>
              </a:rPr>
              <a:t>http://cs.ucla.edu/classes/winter20/cs32</a:t>
            </a:r>
          </a:p>
          <a:p>
            <a:pPr algn="ctr" eaLnBrk="1" hangingPunct="1"/>
            <a:endParaRPr lang="en-US" sz="1400" dirty="0">
              <a:solidFill>
                <a:srgbClr val="6600CC"/>
              </a:solidFill>
            </a:endParaRPr>
          </a:p>
          <a:p>
            <a:pPr algn="ctr" eaLnBrk="1" hangingPunct="1"/>
            <a:r>
              <a:rPr lang="en-US" dirty="0"/>
              <a:t>For all of the gory details!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0850" y="2688095"/>
            <a:ext cx="899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6600CC"/>
                </a:solidFill>
              </a:rPr>
              <a:t>Test your projects against both compilers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at least a day or two </a:t>
            </a:r>
            <a:r>
              <a:rPr lang="en-US" dirty="0">
                <a:solidFill>
                  <a:srgbClr val="6600CC"/>
                </a:solidFill>
              </a:rPr>
              <a:t>before submitting them!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59614</TotalTime>
  <Words>4408</Words>
  <Application>Microsoft Office PowerPoint</Application>
  <PresentationFormat>On-screen Show (4:3)</PresentationFormat>
  <Paragraphs>898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Comic Sans MS</vt:lpstr>
      <vt:lpstr>Courier New</vt:lpstr>
      <vt:lpstr>Impact</vt:lpstr>
      <vt:lpstr>Times New Roman</vt:lpstr>
      <vt:lpstr>Default Design</vt:lpstr>
      <vt:lpstr>PowerPoint Presentation</vt:lpstr>
      <vt:lpstr>Who Am I?</vt:lpstr>
      <vt:lpstr>What You’ll Learn in CS32</vt:lpstr>
      <vt:lpstr>Class Website</vt:lpstr>
      <vt:lpstr>CS32 Course Reader</vt:lpstr>
      <vt:lpstr>Important Dates</vt:lpstr>
      <vt:lpstr>Project #1: Due NEXT TUES!</vt:lpstr>
      <vt:lpstr>Random Administrative Stuff</vt:lpstr>
      <vt:lpstr>Compilers, Compilers, Compilers!</vt:lpstr>
      <vt:lpstr>Carey’s Thoughts on Teaching</vt:lpstr>
      <vt:lpstr>Carey’s Thoughts on CS</vt:lpstr>
      <vt:lpstr>Use Me As a Resource!</vt:lpstr>
      <vt:lpstr>And now for a fun game!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Wow! That’s Significant!</vt:lpstr>
      <vt:lpstr>Data Structures</vt:lpstr>
      <vt:lpstr>Data Structures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C++ Class Review</vt:lpstr>
      <vt:lpstr>Defining a New Class</vt:lpstr>
      <vt:lpstr>Using a New Class</vt:lpstr>
      <vt:lpstr>Using a New Class</vt:lpstr>
      <vt:lpstr>Other Details</vt:lpstr>
      <vt:lpstr>Other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1864</cp:revision>
  <dcterms:created xsi:type="dcterms:W3CDTF">2003-01-04T20:10:16Z</dcterms:created>
  <dcterms:modified xsi:type="dcterms:W3CDTF">2019-12-18T04:47:55Z</dcterms:modified>
</cp:coreProperties>
</file>